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sldIdLst>
    <p:sldId id="256" r:id="rId2"/>
    <p:sldId id="257" r:id="rId3"/>
    <p:sldId id="265" r:id="rId4"/>
    <p:sldId id="258" r:id="rId5"/>
    <p:sldId id="259" r:id="rId6"/>
    <p:sldId id="268" r:id="rId7"/>
    <p:sldId id="269" r:id="rId8"/>
    <p:sldId id="270" r:id="rId9"/>
    <p:sldId id="267" r:id="rId10"/>
    <p:sldId id="277" r:id="rId11"/>
    <p:sldId id="278" r:id="rId12"/>
    <p:sldId id="275" r:id="rId13"/>
    <p:sldId id="279" r:id="rId14"/>
    <p:sldId id="280" r:id="rId15"/>
    <p:sldId id="260" r:id="rId16"/>
    <p:sldId id="281" r:id="rId17"/>
    <p:sldId id="282" r:id="rId18"/>
    <p:sldId id="272" r:id="rId19"/>
    <p:sldId id="273" r:id="rId20"/>
    <p:sldId id="274" r:id="rId21"/>
    <p:sldId id="264" r:id="rId22"/>
    <p:sldId id="283" r:id="rId23"/>
    <p:sldId id="284" r:id="rId24"/>
    <p:sldId id="285" r:id="rId25"/>
    <p:sldId id="286" r:id="rId26"/>
    <p:sldId id="271" r:id="rId27"/>
    <p:sldId id="287" r:id="rId28"/>
    <p:sldId id="288" r:id="rId29"/>
    <p:sldId id="291" r:id="rId30"/>
    <p:sldId id="289" r:id="rId31"/>
    <p:sldId id="276" r:id="rId32"/>
    <p:sldId id="298" r:id="rId33"/>
    <p:sldId id="292" r:id="rId34"/>
    <p:sldId id="293" r:id="rId35"/>
    <p:sldId id="294" r:id="rId36"/>
    <p:sldId id="263" r:id="rId37"/>
    <p:sldId id="295" r:id="rId38"/>
    <p:sldId id="299" r:id="rId39"/>
    <p:sldId id="296" r:id="rId40"/>
    <p:sldId id="297" r:id="rId41"/>
    <p:sldId id="266" r:id="rId4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0" autoAdjust="0"/>
    <p:restoredTop sz="65523" autoAdjust="0"/>
  </p:normalViewPr>
  <p:slideViewPr>
    <p:cSldViewPr snapToGrid="0" showGuides="1">
      <p:cViewPr varScale="1">
        <p:scale>
          <a:sx n="82" d="100"/>
          <a:sy n="82" d="100"/>
        </p:scale>
        <p:origin x="2124" y="7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A14E-A82F-4967-AAFA-94101777528F}" type="datetimeFigureOut">
              <a:rPr kumimoji="1" lang="ja-JP" altLang="en-US" smtClean="0"/>
              <a:t>2018/8/23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966D3-E5E4-4E18-8944-F2D14AB7B2EF}" type="slidenum">
              <a:rPr kumimoji="1" lang="ja-JP" altLang="en-US" smtClean="0"/>
              <a:t>‹#›</a:t>
            </a:fld>
            <a:endParaRPr kumimoji="1" lang="ja-JP" altLang="en-US"/>
          </a:p>
        </p:txBody>
      </p:sp>
    </p:spTree>
    <p:extLst>
      <p:ext uri="{BB962C8B-B14F-4D97-AF65-F5344CB8AC3E}">
        <p14:creationId xmlns:p14="http://schemas.microsoft.com/office/powerpoint/2010/main" val="39220244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4</a:t>
            </a:fld>
            <a:endParaRPr kumimoji="1" lang="ja-JP" altLang="en-US"/>
          </a:p>
        </p:txBody>
      </p:sp>
    </p:spTree>
    <p:extLst>
      <p:ext uri="{BB962C8B-B14F-4D97-AF65-F5344CB8AC3E}">
        <p14:creationId xmlns:p14="http://schemas.microsoft.com/office/powerpoint/2010/main" val="302488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・正規化植生指数について（</a:t>
            </a:r>
            <a:r>
              <a:rPr kumimoji="1" lang="en-US" altLang="ja-JP" dirty="0"/>
              <a:t>GIS</a:t>
            </a:r>
            <a:r>
              <a:rPr kumimoji="1" lang="ja-JP" altLang="en-US" dirty="0"/>
              <a:t>基礎解説｜マルチスペクトル画像）</a:t>
            </a:r>
            <a:endParaRPr kumimoji="1" lang="en-US" altLang="ja-JP" dirty="0"/>
          </a:p>
          <a:p>
            <a:r>
              <a:rPr kumimoji="1" lang="en-US" altLang="ja-JP" dirty="0"/>
              <a:t>https://www.esrij.com/gis-guide/imagery/multi-spectrum-image/</a:t>
            </a: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15</a:t>
            </a:fld>
            <a:endParaRPr kumimoji="1" lang="ja-JP" altLang="en-US"/>
          </a:p>
        </p:txBody>
      </p:sp>
    </p:spTree>
    <p:extLst>
      <p:ext uri="{BB962C8B-B14F-4D97-AF65-F5344CB8AC3E}">
        <p14:creationId xmlns:p14="http://schemas.microsoft.com/office/powerpoint/2010/main" val="342666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en-US" altLang="ja-JP" sz="1200" b="0" dirty="0">
                <a:solidFill>
                  <a:schemeClr val="accent4"/>
                </a:solidFill>
              </a:rPr>
              <a:t>[Vegetation</a:t>
            </a:r>
            <a:r>
              <a:rPr lang="ja-JP" altLang="en-US" sz="1200" b="0" dirty="0">
                <a:solidFill>
                  <a:schemeClr val="accent4"/>
                </a:solidFill>
              </a:rPr>
              <a:t> </a:t>
            </a:r>
            <a:r>
              <a:rPr lang="en-US" altLang="ja-JP" sz="1200" b="0" dirty="0">
                <a:solidFill>
                  <a:schemeClr val="accent4"/>
                </a:solidFill>
              </a:rPr>
              <a:t>Index]</a:t>
            </a:r>
            <a:r>
              <a:rPr lang="ja-JP" altLang="en-US" sz="1200" b="0" dirty="0">
                <a:solidFill>
                  <a:schemeClr val="accent4"/>
                </a:solidFill>
              </a:rPr>
              <a:t> タブをクリックします。</a:t>
            </a:r>
            <a:endParaRPr lang="en-US" altLang="ja-JP" sz="1200" b="0" dirty="0">
              <a:solidFill>
                <a:schemeClr val="accent4"/>
              </a:solidFill>
            </a:endParaRPr>
          </a:p>
          <a:p>
            <a:r>
              <a:rPr kumimoji="1" lang="en-US" altLang="ja-JP" dirty="0"/>
              <a:t>[Vegetation</a:t>
            </a:r>
            <a:r>
              <a:rPr kumimoji="1" lang="ja-JP" altLang="en-US" dirty="0"/>
              <a:t> </a:t>
            </a:r>
            <a:r>
              <a:rPr kumimoji="1" lang="en-US" altLang="ja-JP" dirty="0"/>
              <a:t>Index]</a:t>
            </a:r>
            <a:r>
              <a:rPr kumimoji="1" lang="ja-JP" altLang="en-US" dirty="0"/>
              <a:t> タブでは、植生の活性度が活発な順に 濃緑～白 で表現されています。植生があることは確認できますが、農地や森林域の判読は比較的困難です。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16</a:t>
            </a:fld>
            <a:endParaRPr kumimoji="1" lang="ja-JP" altLang="en-US"/>
          </a:p>
        </p:txBody>
      </p:sp>
    </p:spTree>
    <p:extLst>
      <p:ext uri="{BB962C8B-B14F-4D97-AF65-F5344CB8AC3E}">
        <p14:creationId xmlns:p14="http://schemas.microsoft.com/office/powerpoint/2010/main" val="396420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[Agriculture]</a:t>
            </a:r>
            <a:r>
              <a:rPr kumimoji="1" lang="ja-JP" altLang="en-US" dirty="0"/>
              <a:t> タブをクリックします。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[Agriculture]</a:t>
            </a:r>
            <a:r>
              <a:rPr kumimoji="1" lang="ja-JP" altLang="en-US" dirty="0"/>
              <a:t> タブでは、植生があることが確認できるだけでなく農地と森林域の判読が比較的容易に行えるように表現されています。ただし、植生の活性度の判断は困難といえます。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17</a:t>
            </a:fld>
            <a:endParaRPr kumimoji="1" lang="ja-JP" altLang="en-US"/>
          </a:p>
        </p:txBody>
      </p:sp>
    </p:spTree>
    <p:extLst>
      <p:ext uri="{BB962C8B-B14F-4D97-AF65-F5344CB8AC3E}">
        <p14:creationId xmlns:p14="http://schemas.microsoft.com/office/powerpoint/2010/main" val="247273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20</a:t>
            </a:fld>
            <a:endParaRPr kumimoji="1" lang="ja-JP" altLang="en-US"/>
          </a:p>
        </p:txBody>
      </p:sp>
    </p:spTree>
    <p:extLst>
      <p:ext uri="{BB962C8B-B14F-4D97-AF65-F5344CB8AC3E}">
        <p14:creationId xmlns:p14="http://schemas.microsoft.com/office/powerpoint/2010/main" val="3948435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21</a:t>
            </a:fld>
            <a:endParaRPr kumimoji="1" lang="ja-JP" altLang="en-US"/>
          </a:p>
        </p:txBody>
      </p:sp>
    </p:spTree>
    <p:extLst>
      <p:ext uri="{BB962C8B-B14F-4D97-AF65-F5344CB8AC3E}">
        <p14:creationId xmlns:p14="http://schemas.microsoft.com/office/powerpoint/2010/main" val="22658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solidFill>
                  <a:schemeClr val="accent4"/>
                </a:solidFill>
              </a:rPr>
              <a:t>・</a:t>
            </a:r>
            <a:r>
              <a:rPr lang="en-US" altLang="ja-JP" sz="1200" b="0" dirty="0">
                <a:solidFill>
                  <a:schemeClr val="accent4"/>
                </a:solidFill>
              </a:rPr>
              <a:t>[Renderer]</a:t>
            </a:r>
            <a:r>
              <a:rPr lang="ja-JP" altLang="en-US" sz="1200" b="0" dirty="0">
                <a:solidFill>
                  <a:schemeClr val="accent4"/>
                </a:solidFill>
              </a:rPr>
              <a:t> タブをクリックして </a:t>
            </a:r>
            <a:r>
              <a:rPr lang="en-US" altLang="ja-JP" sz="1200" b="0" dirty="0">
                <a:solidFill>
                  <a:schemeClr val="accent4"/>
                </a:solidFill>
              </a:rPr>
              <a:t>[Choose</a:t>
            </a:r>
            <a:r>
              <a:rPr lang="ja-JP" altLang="en-US" sz="1200" b="0" dirty="0">
                <a:solidFill>
                  <a:schemeClr val="accent4"/>
                </a:solidFill>
              </a:rPr>
              <a:t> </a:t>
            </a:r>
            <a:r>
              <a:rPr lang="en-US" altLang="ja-JP" sz="1200" b="0" dirty="0">
                <a:solidFill>
                  <a:schemeClr val="accent4"/>
                </a:solidFill>
              </a:rPr>
              <a:t>Rendering]</a:t>
            </a:r>
            <a:r>
              <a:rPr lang="ja-JP" altLang="en-US" sz="1200" b="0" dirty="0">
                <a:solidFill>
                  <a:schemeClr val="accent4"/>
                </a:solidFill>
              </a:rPr>
              <a:t> ドロップダウン リストから </a:t>
            </a:r>
            <a:r>
              <a:rPr lang="en-US" altLang="ja-JP" sz="1200" b="0" dirty="0">
                <a:solidFill>
                  <a:schemeClr val="accent4"/>
                </a:solidFill>
              </a:rPr>
              <a:t>[Vegetation</a:t>
            </a:r>
            <a:r>
              <a:rPr lang="ja-JP" altLang="en-US" sz="1200" b="0" dirty="0">
                <a:solidFill>
                  <a:schemeClr val="accent4"/>
                </a:solidFill>
              </a:rPr>
              <a:t> </a:t>
            </a:r>
            <a:r>
              <a:rPr lang="en-US" altLang="ja-JP" sz="1200" b="0" dirty="0">
                <a:solidFill>
                  <a:schemeClr val="accent4"/>
                </a:solidFill>
              </a:rPr>
              <a:t>Index]</a:t>
            </a:r>
            <a:r>
              <a:rPr lang="ja-JP" altLang="en-US" sz="1200" b="0" dirty="0">
                <a:solidFill>
                  <a:schemeClr val="accent4"/>
                </a:solidFill>
              </a:rPr>
              <a:t> を選択します。</a:t>
            </a:r>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22</a:t>
            </a:fld>
            <a:endParaRPr kumimoji="1" lang="ja-JP" altLang="en-US"/>
          </a:p>
        </p:txBody>
      </p:sp>
    </p:spTree>
    <p:extLst>
      <p:ext uri="{BB962C8B-B14F-4D97-AF65-F5344CB8AC3E}">
        <p14:creationId xmlns:p14="http://schemas.microsoft.com/office/powerpoint/2010/main" val="4263912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Selector]</a:t>
            </a:r>
            <a:r>
              <a:rPr lang="ja-JP" altLang="en-US" sz="1200" b="0" dirty="0">
                <a:solidFill>
                  <a:schemeClr val="accent4"/>
                </a:solidFill>
              </a:rPr>
              <a:t> タブをクリックして「</a:t>
            </a:r>
            <a:r>
              <a:rPr lang="en-US" altLang="ja-JP" sz="1200" b="0" dirty="0">
                <a:solidFill>
                  <a:schemeClr val="accent4"/>
                </a:solidFill>
              </a:rPr>
              <a:t>2018</a:t>
            </a:r>
            <a:r>
              <a:rPr lang="ja-JP" altLang="en-US" sz="1200" b="0" dirty="0">
                <a:solidFill>
                  <a:schemeClr val="accent4"/>
                </a:solidFill>
              </a:rPr>
              <a:t>年</a:t>
            </a:r>
            <a:r>
              <a:rPr lang="en-US" altLang="ja-JP" sz="1200" b="0" dirty="0">
                <a:solidFill>
                  <a:schemeClr val="accent4"/>
                </a:solidFill>
              </a:rPr>
              <a:t>3</a:t>
            </a:r>
            <a:r>
              <a:rPr lang="ja-JP" altLang="en-US" sz="1200" b="0" dirty="0">
                <a:solidFill>
                  <a:schemeClr val="accent4"/>
                </a:solidFill>
              </a:rPr>
              <a:t>月</a:t>
            </a:r>
            <a:r>
              <a:rPr lang="en-US" altLang="ja-JP" sz="1200" b="0" dirty="0">
                <a:solidFill>
                  <a:schemeClr val="accent4"/>
                </a:solidFill>
              </a:rPr>
              <a:t>14</a:t>
            </a:r>
            <a:r>
              <a:rPr lang="ja-JP" altLang="en-US" sz="1200" b="0" dirty="0">
                <a:solidFill>
                  <a:schemeClr val="accent4"/>
                </a:solidFill>
              </a:rPr>
              <a:t>日」が表示されている状態で </a:t>
            </a:r>
            <a:r>
              <a:rPr lang="en-US" altLang="ja-JP" sz="1200" b="0" dirty="0">
                <a:solidFill>
                  <a:schemeClr val="accent4"/>
                </a:solidFill>
              </a:rPr>
              <a:t>[Set</a:t>
            </a:r>
            <a:r>
              <a:rPr lang="ja-JP" altLang="en-US" sz="1200" b="0" dirty="0">
                <a:solidFill>
                  <a:schemeClr val="accent4"/>
                </a:solidFill>
              </a:rPr>
              <a:t> </a:t>
            </a:r>
            <a:r>
              <a:rPr lang="en-US" altLang="ja-JP" sz="1200" b="0" dirty="0">
                <a:solidFill>
                  <a:schemeClr val="accent4"/>
                </a:solidFill>
              </a:rPr>
              <a:t>Current</a:t>
            </a:r>
            <a:r>
              <a:rPr lang="ja-JP" altLang="en-US" sz="1200" b="0" dirty="0">
                <a:solidFill>
                  <a:schemeClr val="accent4"/>
                </a:solidFill>
              </a:rPr>
              <a:t> </a:t>
            </a:r>
            <a:r>
              <a:rPr lang="en-US" altLang="ja-JP" sz="1200" b="0" dirty="0">
                <a:solidFill>
                  <a:schemeClr val="accent4"/>
                </a:solidFill>
              </a:rPr>
              <a:t>as</a:t>
            </a:r>
            <a:r>
              <a:rPr lang="ja-JP" altLang="en-US" sz="1200" b="0" dirty="0">
                <a:solidFill>
                  <a:schemeClr val="accent4"/>
                </a:solidFill>
              </a:rPr>
              <a:t> </a:t>
            </a:r>
            <a:r>
              <a:rPr lang="en-US" altLang="ja-JP" sz="1200" b="0" dirty="0">
                <a:solidFill>
                  <a:schemeClr val="accent4"/>
                </a:solidFill>
              </a:rPr>
              <a:t>Secondary</a:t>
            </a:r>
            <a:r>
              <a:rPr lang="ja-JP" altLang="en-US" sz="1200" b="0" dirty="0">
                <a:solidFill>
                  <a:schemeClr val="accent4"/>
                </a:solidFill>
              </a:rPr>
              <a:t> </a:t>
            </a:r>
            <a:r>
              <a:rPr lang="en-US" altLang="ja-JP" sz="1200" b="0" dirty="0">
                <a:solidFill>
                  <a:schemeClr val="accent4"/>
                </a:solidFill>
              </a:rPr>
              <a:t>Layer]</a:t>
            </a:r>
            <a:r>
              <a:rPr lang="ja-JP" altLang="en-US" sz="1200" b="0" dirty="0">
                <a:solidFill>
                  <a:schemeClr val="accent4"/>
                </a:solidFill>
              </a:rPr>
              <a:t> ボタン をクリックし画像を固定します。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23</a:t>
            </a:fld>
            <a:endParaRPr kumimoji="1" lang="ja-JP" altLang="en-US"/>
          </a:p>
        </p:txBody>
      </p:sp>
    </p:spTree>
    <p:extLst>
      <p:ext uri="{BB962C8B-B14F-4D97-AF65-F5344CB8AC3E}">
        <p14:creationId xmlns:p14="http://schemas.microsoft.com/office/powerpoint/2010/main" val="164429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solidFill>
                  <a:schemeClr val="accent4"/>
                </a:solidFill>
              </a:rPr>
              <a:t>・再度タイムスライダーを操作して</a:t>
            </a:r>
            <a:r>
              <a:rPr lang="en-US" altLang="ja-JP" sz="1200" b="0" dirty="0">
                <a:solidFill>
                  <a:schemeClr val="accent4"/>
                </a:solidFill>
              </a:rPr>
              <a:t>2013</a:t>
            </a:r>
            <a:r>
              <a:rPr lang="ja-JP" altLang="en-US" sz="1200" b="0" dirty="0">
                <a:solidFill>
                  <a:schemeClr val="accent4"/>
                </a:solidFill>
              </a:rPr>
              <a:t>年以前の画像を表示します。</a:t>
            </a:r>
            <a:r>
              <a:rPr kumimoji="1" lang="ja-JP" altLang="en-US" sz="1200" b="0" dirty="0">
                <a:solidFill>
                  <a:schemeClr val="accent4"/>
                </a:solidFill>
              </a:rPr>
              <a:t>（基本的には同じ季節の画像、また雲が少ない画像を選択することを推奨します。）本来植生域であるだろう部分がオレンジ～白で表示されている場合は、雲による影響の可能性があります。</a:t>
            </a:r>
            <a:endParaRPr lang="en-US" altLang="ja-JP" sz="1200" b="0" dirty="0">
              <a:solidFill>
                <a:schemeClr val="accent4"/>
              </a:solidFill>
            </a:endParaRPr>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24</a:t>
            </a:fld>
            <a:endParaRPr kumimoji="1" lang="ja-JP" altLang="en-US"/>
          </a:p>
        </p:txBody>
      </p:sp>
    </p:spTree>
    <p:extLst>
      <p:ext uri="{BB962C8B-B14F-4D97-AF65-F5344CB8AC3E}">
        <p14:creationId xmlns:p14="http://schemas.microsoft.com/office/powerpoint/2010/main" val="361308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solidFill>
                  <a:schemeClr val="accent4"/>
                </a:solidFill>
              </a:rPr>
              <a:t>・</a:t>
            </a:r>
            <a:r>
              <a:rPr lang="en-US" altLang="ja-JP" sz="1200" b="0" dirty="0">
                <a:solidFill>
                  <a:schemeClr val="accent4"/>
                </a:solidFill>
              </a:rPr>
              <a:t>[Swipe]</a:t>
            </a:r>
            <a:r>
              <a:rPr lang="ja-JP" altLang="en-US" sz="1200" b="0" dirty="0">
                <a:solidFill>
                  <a:schemeClr val="accent4"/>
                </a:solidFill>
              </a:rPr>
              <a:t> タブをクリックして、スワイプ ツールをクリックしながら左右に動かして違いを確認します。</a:t>
            </a:r>
            <a:endParaRPr lang="en-US" altLang="ja-JP" sz="1200" b="0" dirty="0">
              <a:solidFill>
                <a:schemeClr val="accent4"/>
              </a:solidFill>
            </a:endParaRPr>
          </a:p>
          <a:p>
            <a:r>
              <a:rPr lang="ja-JP" altLang="en-US" sz="1200" b="0" dirty="0">
                <a:solidFill>
                  <a:schemeClr val="accent4"/>
                </a:solidFill>
              </a:rPr>
              <a:t>・確認できたら </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Selector]</a:t>
            </a:r>
            <a:r>
              <a:rPr lang="ja-JP" altLang="en-US" sz="1200" b="0" dirty="0">
                <a:solidFill>
                  <a:schemeClr val="accent4"/>
                </a:solidFill>
              </a:rPr>
              <a:t> タブと </a:t>
            </a:r>
            <a:r>
              <a:rPr lang="en-US" altLang="ja-JP" sz="1200" b="0" dirty="0">
                <a:solidFill>
                  <a:schemeClr val="accent4"/>
                </a:solidFill>
              </a:rPr>
              <a:t>[Swipe]</a:t>
            </a:r>
            <a:r>
              <a:rPr lang="ja-JP" altLang="en-US" sz="1200" b="0" dirty="0">
                <a:solidFill>
                  <a:schemeClr val="accent4"/>
                </a:solidFill>
              </a:rPr>
              <a:t> タブをもう一度クリックしてそれぞれの機能をオフにします。</a:t>
            </a:r>
            <a:endParaRPr lang="en-US" altLang="ja-JP" sz="1200" b="0" dirty="0">
              <a:solidFill>
                <a:schemeClr val="accent4"/>
              </a:solidFill>
            </a:endParaRPr>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25</a:t>
            </a:fld>
            <a:endParaRPr kumimoji="1" lang="ja-JP" altLang="en-US"/>
          </a:p>
        </p:txBody>
      </p:sp>
    </p:spTree>
    <p:extLst>
      <p:ext uri="{BB962C8B-B14F-4D97-AF65-F5344CB8AC3E}">
        <p14:creationId xmlns:p14="http://schemas.microsoft.com/office/powerpoint/2010/main" val="191506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26</a:t>
            </a:fld>
            <a:endParaRPr kumimoji="1" lang="ja-JP" altLang="en-US"/>
          </a:p>
        </p:txBody>
      </p:sp>
    </p:spTree>
    <p:extLst>
      <p:ext uri="{BB962C8B-B14F-4D97-AF65-F5344CB8AC3E}">
        <p14:creationId xmlns:p14="http://schemas.microsoft.com/office/powerpoint/2010/main" val="329817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5</a:t>
            </a:fld>
            <a:endParaRPr kumimoji="1" lang="ja-JP" altLang="en-US"/>
          </a:p>
        </p:txBody>
      </p:sp>
    </p:spTree>
    <p:extLst>
      <p:ext uri="{BB962C8B-B14F-4D97-AF65-F5344CB8AC3E}">
        <p14:creationId xmlns:p14="http://schemas.microsoft.com/office/powerpoint/2010/main" val="965612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solidFill>
                  <a:schemeClr val="accent4"/>
                </a:solidFill>
              </a:rPr>
              <a:t>・</a:t>
            </a:r>
            <a:r>
              <a:rPr lang="en-US" altLang="ja-JP" sz="1200" b="0" dirty="0">
                <a:solidFill>
                  <a:schemeClr val="accent4"/>
                </a:solidFill>
              </a:rPr>
              <a:t>[Find</a:t>
            </a:r>
            <a:r>
              <a:rPr lang="ja-JP" altLang="en-US" sz="1200" b="0" dirty="0">
                <a:solidFill>
                  <a:schemeClr val="accent4"/>
                </a:solidFill>
              </a:rPr>
              <a:t> </a:t>
            </a:r>
            <a:r>
              <a:rPr lang="en-US" altLang="ja-JP" sz="1200" b="0" dirty="0">
                <a:solidFill>
                  <a:schemeClr val="accent4"/>
                </a:solidFill>
              </a:rPr>
              <a:t>a</a:t>
            </a:r>
            <a:r>
              <a:rPr lang="ja-JP" altLang="en-US" sz="1200" b="0" dirty="0">
                <a:solidFill>
                  <a:schemeClr val="accent4"/>
                </a:solidFill>
              </a:rPr>
              <a:t> </a:t>
            </a:r>
            <a:r>
              <a:rPr lang="en-US" altLang="ja-JP" sz="1200" b="0" dirty="0">
                <a:solidFill>
                  <a:schemeClr val="accent4"/>
                </a:solidFill>
              </a:rPr>
              <a:t>place](</a:t>
            </a:r>
            <a:r>
              <a:rPr lang="ja-JP" altLang="en-US" sz="1200" b="0" dirty="0">
                <a:solidFill>
                  <a:schemeClr val="accent4"/>
                </a:solidFill>
              </a:rPr>
              <a:t>検索ボックス</a:t>
            </a:r>
            <a:r>
              <a:rPr lang="en-US" altLang="ja-JP" sz="1200" b="0" dirty="0">
                <a:solidFill>
                  <a:schemeClr val="accent4"/>
                </a:solidFill>
              </a:rPr>
              <a:t>)</a:t>
            </a:r>
            <a:r>
              <a:rPr lang="ja-JP" altLang="en-US" sz="1200" b="0" dirty="0">
                <a:solidFill>
                  <a:schemeClr val="accent4"/>
                </a:solidFill>
              </a:rPr>
              <a:t> に「阿蘇大橋」と入力し、南阿蘇村の一部へ移動します。</a:t>
            </a:r>
            <a:endParaRPr lang="en-US" altLang="ja-JP" sz="1200" b="0" dirty="0">
              <a:solidFill>
                <a:schemeClr val="accent4"/>
              </a:solidFill>
            </a:endParaRPr>
          </a:p>
          <a:p>
            <a:endParaRPr lang="en-US" altLang="ja-JP" sz="12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accent4"/>
                </a:solidFill>
              </a:rPr>
              <a:t>・</a:t>
            </a:r>
            <a:r>
              <a:rPr lang="en-US" altLang="ja-JP" sz="1200" b="0" dirty="0">
                <a:solidFill>
                  <a:schemeClr val="accent4"/>
                </a:solidFill>
              </a:rPr>
              <a:t>[Renderer]</a:t>
            </a:r>
            <a:r>
              <a:rPr lang="ja-JP" altLang="en-US" sz="1200" b="0" dirty="0">
                <a:solidFill>
                  <a:schemeClr val="accent4"/>
                </a:solidFill>
              </a:rPr>
              <a:t> タブで </a:t>
            </a:r>
            <a:r>
              <a:rPr lang="en-US" altLang="ja-JP" sz="1200" b="0" dirty="0">
                <a:solidFill>
                  <a:schemeClr val="accent4"/>
                </a:solidFill>
              </a:rPr>
              <a:t>[Color</a:t>
            </a:r>
            <a:r>
              <a:rPr lang="ja-JP" altLang="en-US" sz="1200" b="0" dirty="0">
                <a:solidFill>
                  <a:schemeClr val="accent4"/>
                </a:solidFill>
              </a:rPr>
              <a:t> </a:t>
            </a:r>
            <a:r>
              <a:rPr lang="en-US" altLang="ja-JP" sz="1200" b="0" dirty="0">
                <a:solidFill>
                  <a:schemeClr val="accent4"/>
                </a:solidFill>
              </a:rPr>
              <a:t>Infrared]</a:t>
            </a:r>
            <a:r>
              <a:rPr lang="ja-JP" altLang="en-US" sz="1200" b="0" dirty="0">
                <a:solidFill>
                  <a:schemeClr val="accent4"/>
                </a:solidFill>
              </a:rPr>
              <a:t> を選択します。</a:t>
            </a:r>
            <a:r>
              <a:rPr lang="en-US" altLang="ja-JP" sz="1200" b="0" dirty="0">
                <a:solidFill>
                  <a:schemeClr val="accent4"/>
                </a:solidFill>
              </a:rPr>
              <a:t>Color</a:t>
            </a:r>
            <a:r>
              <a:rPr lang="ja-JP" altLang="en-US" sz="1200" b="0" dirty="0">
                <a:solidFill>
                  <a:schemeClr val="accent4"/>
                </a:solidFill>
              </a:rPr>
              <a:t> </a:t>
            </a:r>
            <a:r>
              <a:rPr lang="en-US" altLang="ja-JP" sz="1200" b="0" dirty="0">
                <a:solidFill>
                  <a:schemeClr val="accent4"/>
                </a:solidFill>
              </a:rPr>
              <a:t>Infrared</a:t>
            </a:r>
            <a:r>
              <a:rPr lang="ja-JP" altLang="en-US" sz="1200" b="0" dirty="0">
                <a:solidFill>
                  <a:schemeClr val="accent4"/>
                </a:solidFill>
              </a:rPr>
              <a:t> は赤外線情報を指し、植生は赤外線をよく反射する特性があるのですが、ここでは画像上の植生域が赤く表示されています。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27</a:t>
            </a:fld>
            <a:endParaRPr kumimoji="1" lang="ja-JP" altLang="en-US"/>
          </a:p>
        </p:txBody>
      </p:sp>
    </p:spTree>
    <p:extLst>
      <p:ext uri="{BB962C8B-B14F-4D97-AF65-F5344CB8AC3E}">
        <p14:creationId xmlns:p14="http://schemas.microsoft.com/office/powerpoint/2010/main" val="4079056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solidFill>
                  <a:schemeClr val="accent4"/>
                </a:solidFill>
              </a:rPr>
              <a:t>・</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Selector]</a:t>
            </a:r>
            <a:r>
              <a:rPr lang="ja-JP" altLang="en-US" sz="1200" b="0" dirty="0">
                <a:solidFill>
                  <a:schemeClr val="accent4"/>
                </a:solidFill>
              </a:rPr>
              <a:t> タブで、「</a:t>
            </a:r>
            <a:r>
              <a:rPr lang="en-US" altLang="ja-JP" sz="1200" b="0" dirty="0">
                <a:solidFill>
                  <a:schemeClr val="accent4"/>
                </a:solidFill>
              </a:rPr>
              <a:t>2016</a:t>
            </a:r>
            <a:r>
              <a:rPr lang="ja-JP" altLang="en-US" sz="1200" b="0" dirty="0">
                <a:solidFill>
                  <a:schemeClr val="accent4"/>
                </a:solidFill>
              </a:rPr>
              <a:t>年</a:t>
            </a:r>
            <a:r>
              <a:rPr lang="en-US" altLang="ja-JP" sz="1200" b="0" dirty="0">
                <a:solidFill>
                  <a:schemeClr val="accent4"/>
                </a:solidFill>
              </a:rPr>
              <a:t>5</a:t>
            </a:r>
            <a:r>
              <a:rPr lang="ja-JP" altLang="en-US" sz="1200" b="0" dirty="0">
                <a:solidFill>
                  <a:schemeClr val="accent4"/>
                </a:solidFill>
              </a:rPr>
              <a:t>月</a:t>
            </a:r>
            <a:r>
              <a:rPr lang="en-US" altLang="ja-JP" sz="1200" b="0" dirty="0">
                <a:solidFill>
                  <a:schemeClr val="accent4"/>
                </a:solidFill>
              </a:rPr>
              <a:t>23</a:t>
            </a:r>
            <a:r>
              <a:rPr lang="ja-JP" altLang="en-US" sz="1200" b="0" dirty="0">
                <a:solidFill>
                  <a:schemeClr val="accent4"/>
                </a:solidFill>
              </a:rPr>
              <a:t>日」が表示されている状態で</a:t>
            </a:r>
            <a:r>
              <a:rPr lang="en-US" altLang="ja-JP" sz="1200" b="0" dirty="0">
                <a:solidFill>
                  <a:schemeClr val="accent4"/>
                </a:solidFill>
              </a:rPr>
              <a:t> [Set</a:t>
            </a:r>
            <a:r>
              <a:rPr lang="ja-JP" altLang="en-US" sz="1200" b="0" dirty="0">
                <a:solidFill>
                  <a:schemeClr val="accent4"/>
                </a:solidFill>
              </a:rPr>
              <a:t> </a:t>
            </a:r>
            <a:r>
              <a:rPr lang="en-US" altLang="ja-JP" sz="1200" b="0" dirty="0">
                <a:solidFill>
                  <a:schemeClr val="accent4"/>
                </a:solidFill>
              </a:rPr>
              <a:t>Current</a:t>
            </a:r>
            <a:r>
              <a:rPr lang="ja-JP" altLang="en-US" sz="1200" b="0" dirty="0">
                <a:solidFill>
                  <a:schemeClr val="accent4"/>
                </a:solidFill>
              </a:rPr>
              <a:t> </a:t>
            </a:r>
            <a:r>
              <a:rPr lang="en-US" altLang="ja-JP" sz="1200" b="0" dirty="0">
                <a:solidFill>
                  <a:schemeClr val="accent4"/>
                </a:solidFill>
              </a:rPr>
              <a:t>as</a:t>
            </a:r>
            <a:r>
              <a:rPr lang="ja-JP" altLang="en-US" sz="1200" b="0" dirty="0">
                <a:solidFill>
                  <a:schemeClr val="accent4"/>
                </a:solidFill>
              </a:rPr>
              <a:t> </a:t>
            </a:r>
            <a:r>
              <a:rPr lang="en-US" altLang="ja-JP" sz="1200" b="0" dirty="0">
                <a:solidFill>
                  <a:schemeClr val="accent4"/>
                </a:solidFill>
              </a:rPr>
              <a:t>Secondary</a:t>
            </a:r>
            <a:r>
              <a:rPr lang="ja-JP" altLang="en-US" sz="1200" b="0" dirty="0">
                <a:solidFill>
                  <a:schemeClr val="accent4"/>
                </a:solidFill>
              </a:rPr>
              <a:t> </a:t>
            </a:r>
            <a:r>
              <a:rPr lang="en-US" altLang="ja-JP" sz="1200" b="0" dirty="0">
                <a:solidFill>
                  <a:schemeClr val="accent4"/>
                </a:solidFill>
              </a:rPr>
              <a:t>Layer]</a:t>
            </a:r>
            <a:r>
              <a:rPr lang="ja-JP" altLang="en-US" sz="1200" b="0" dirty="0">
                <a:solidFill>
                  <a:schemeClr val="accent4"/>
                </a:solidFill>
              </a:rPr>
              <a:t> ボタンをクリックし画像を固定します。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28</a:t>
            </a:fld>
            <a:endParaRPr kumimoji="1" lang="ja-JP" altLang="en-US"/>
          </a:p>
        </p:txBody>
      </p:sp>
    </p:spTree>
    <p:extLst>
      <p:ext uri="{BB962C8B-B14F-4D97-AF65-F5344CB8AC3E}">
        <p14:creationId xmlns:p14="http://schemas.microsoft.com/office/powerpoint/2010/main" val="3500548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・再度タイムスライダーを操作して「</a:t>
            </a:r>
            <a:r>
              <a:rPr lang="en-US" altLang="ja-JP" sz="1200" b="0" dirty="0">
                <a:solidFill>
                  <a:schemeClr val="accent4"/>
                </a:solidFill>
              </a:rPr>
              <a:t>2016</a:t>
            </a:r>
            <a:r>
              <a:rPr lang="ja-JP" altLang="en-US" sz="1200" b="0" dirty="0">
                <a:solidFill>
                  <a:schemeClr val="accent4"/>
                </a:solidFill>
              </a:rPr>
              <a:t>年</a:t>
            </a:r>
            <a:r>
              <a:rPr lang="en-US" altLang="ja-JP" sz="1200" b="0" dirty="0">
                <a:solidFill>
                  <a:schemeClr val="accent4"/>
                </a:solidFill>
              </a:rPr>
              <a:t>3</a:t>
            </a:r>
            <a:r>
              <a:rPr lang="ja-JP" altLang="en-US" sz="1200" b="0" dirty="0">
                <a:solidFill>
                  <a:schemeClr val="accent4"/>
                </a:solidFill>
              </a:rPr>
              <a:t>月</a:t>
            </a:r>
            <a:r>
              <a:rPr lang="en-US" altLang="ja-JP" sz="1200" b="0" dirty="0">
                <a:solidFill>
                  <a:schemeClr val="accent4"/>
                </a:solidFill>
              </a:rPr>
              <a:t>20</a:t>
            </a:r>
            <a:r>
              <a:rPr lang="ja-JP" altLang="en-US" sz="1200" b="0" dirty="0">
                <a:solidFill>
                  <a:schemeClr val="accent4"/>
                </a:solidFill>
              </a:rPr>
              <a:t>日」の画像を表示します。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29</a:t>
            </a:fld>
            <a:endParaRPr kumimoji="1" lang="ja-JP" altLang="en-US"/>
          </a:p>
        </p:txBody>
      </p:sp>
    </p:spTree>
    <p:extLst>
      <p:ext uri="{BB962C8B-B14F-4D97-AF65-F5344CB8AC3E}">
        <p14:creationId xmlns:p14="http://schemas.microsoft.com/office/powerpoint/2010/main" val="1489698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・二時期の画像が用意できた状態で </a:t>
            </a:r>
            <a:r>
              <a:rPr lang="en-US" altLang="ja-JP" sz="1200" b="0" dirty="0">
                <a:solidFill>
                  <a:schemeClr val="accent4"/>
                </a:solidFill>
              </a:rPr>
              <a:t>[Change</a:t>
            </a:r>
            <a:r>
              <a:rPr lang="ja-JP" altLang="en-US" sz="1200" b="0" dirty="0">
                <a:solidFill>
                  <a:schemeClr val="accent4"/>
                </a:solidFill>
              </a:rPr>
              <a:t> </a:t>
            </a:r>
            <a:r>
              <a:rPr lang="en-US" altLang="ja-JP" sz="1200" b="0" dirty="0">
                <a:solidFill>
                  <a:schemeClr val="accent4"/>
                </a:solidFill>
              </a:rPr>
              <a:t>Detection]</a:t>
            </a:r>
            <a:r>
              <a:rPr lang="ja-JP" altLang="en-US" sz="1200" b="0" dirty="0">
                <a:solidFill>
                  <a:schemeClr val="accent4"/>
                </a:solidFill>
              </a:rPr>
              <a:t> タブをクリックし、植生が失われた箇所 </a:t>
            </a:r>
            <a:r>
              <a:rPr lang="en-US" altLang="ja-JP" sz="1200" b="0" dirty="0">
                <a:solidFill>
                  <a:schemeClr val="accent4"/>
                </a:solidFill>
              </a:rPr>
              <a:t>(</a:t>
            </a:r>
            <a:r>
              <a:rPr lang="ja-JP" altLang="en-US" sz="1200" b="0" dirty="0">
                <a:solidFill>
                  <a:schemeClr val="accent4"/>
                </a:solidFill>
              </a:rPr>
              <a:t>紫色</a:t>
            </a:r>
            <a:r>
              <a:rPr lang="en-US" altLang="ja-JP" sz="1200" b="0" dirty="0">
                <a:solidFill>
                  <a:schemeClr val="accent4"/>
                </a:solidFill>
              </a:rPr>
              <a:t>)</a:t>
            </a:r>
            <a:r>
              <a:rPr lang="ja-JP" altLang="en-US" sz="1200" b="0" dirty="0">
                <a:solidFill>
                  <a:schemeClr val="accent4"/>
                </a:solidFill>
              </a:rPr>
              <a:t> を確認します。デフォルトで植生指数の変化画像が表示されるようになっています。</a:t>
            </a:r>
            <a:endParaRPr lang="en-US" altLang="ja-JP" sz="12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緑＝</a:t>
            </a:r>
            <a:r>
              <a:rPr kumimoji="1" lang="en-US" altLang="ja-JP" dirty="0"/>
              <a:t>1</a:t>
            </a:r>
            <a:r>
              <a:rPr kumimoji="1" lang="ja-JP" altLang="en-US" dirty="0"/>
              <a:t>枚目（</a:t>
            </a:r>
            <a:r>
              <a:rPr kumimoji="1" lang="en-US" altLang="ja-JP" dirty="0"/>
              <a:t>5</a:t>
            </a:r>
            <a:r>
              <a:rPr kumimoji="1" lang="ja-JP" altLang="en-US" dirty="0"/>
              <a:t>月</a:t>
            </a:r>
            <a:r>
              <a:rPr kumimoji="1" lang="en-US" altLang="ja-JP" dirty="0"/>
              <a:t>23</a:t>
            </a:r>
            <a:r>
              <a:rPr kumimoji="1" lang="ja-JP" altLang="en-US" dirty="0"/>
              <a:t>日画像）にはあるけれど、</a:t>
            </a:r>
            <a:r>
              <a:rPr kumimoji="1" lang="en-US" altLang="ja-JP" dirty="0"/>
              <a:t>2</a:t>
            </a:r>
            <a:r>
              <a:rPr kumimoji="1" lang="ja-JP" altLang="en-US" dirty="0"/>
              <a:t>枚目（</a:t>
            </a:r>
            <a:r>
              <a:rPr kumimoji="1" lang="en-US" altLang="ja-JP" dirty="0"/>
              <a:t>3</a:t>
            </a:r>
            <a:r>
              <a:rPr kumimoji="1" lang="ja-JP" altLang="en-US" dirty="0"/>
              <a:t>月</a:t>
            </a:r>
            <a:r>
              <a:rPr kumimoji="1" lang="en-US" altLang="ja-JP" dirty="0"/>
              <a:t>20</a:t>
            </a:r>
            <a:r>
              <a:rPr kumimoji="1" lang="ja-JP" altLang="en-US" dirty="0"/>
              <a:t>日画像）にはない植生＝植生の増加 </a:t>
            </a:r>
            <a:r>
              <a:rPr kumimoji="1" lang="en-US" altLang="ja-JP" dirty="0"/>
              <a:t>(</a:t>
            </a:r>
            <a:r>
              <a:rPr kumimoji="1" lang="ja-JP" altLang="en-US" dirty="0"/>
              <a:t>季節変化</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紫＝</a:t>
            </a:r>
            <a:r>
              <a:rPr kumimoji="1" lang="en-US" altLang="ja-JP" dirty="0"/>
              <a:t>1</a:t>
            </a:r>
            <a:r>
              <a:rPr kumimoji="1" lang="ja-JP" altLang="en-US" dirty="0"/>
              <a:t>枚目（</a:t>
            </a:r>
            <a:r>
              <a:rPr kumimoji="1" lang="en-US" altLang="ja-JP" dirty="0"/>
              <a:t>5</a:t>
            </a:r>
            <a:r>
              <a:rPr kumimoji="1" lang="ja-JP" altLang="en-US" dirty="0"/>
              <a:t>月</a:t>
            </a:r>
            <a:r>
              <a:rPr kumimoji="1" lang="en-US" altLang="ja-JP" dirty="0"/>
              <a:t>23</a:t>
            </a:r>
            <a:r>
              <a:rPr kumimoji="1" lang="ja-JP" altLang="en-US" dirty="0"/>
              <a:t>日画像）にはないけれど、</a:t>
            </a:r>
            <a:r>
              <a:rPr kumimoji="1" lang="en-US" altLang="ja-JP" dirty="0"/>
              <a:t>2</a:t>
            </a:r>
            <a:r>
              <a:rPr kumimoji="1" lang="ja-JP" altLang="en-US" dirty="0"/>
              <a:t>枚目（</a:t>
            </a:r>
            <a:r>
              <a:rPr kumimoji="1" lang="en-US" altLang="ja-JP" dirty="0"/>
              <a:t>3</a:t>
            </a:r>
            <a:r>
              <a:rPr kumimoji="1" lang="ja-JP" altLang="en-US" dirty="0"/>
              <a:t>月</a:t>
            </a:r>
            <a:r>
              <a:rPr kumimoji="1" lang="en-US" altLang="ja-JP" dirty="0"/>
              <a:t>20</a:t>
            </a:r>
            <a:r>
              <a:rPr kumimoji="1" lang="ja-JP" altLang="en-US" dirty="0"/>
              <a:t>日画像）にある植生＝植生の減少 </a:t>
            </a:r>
            <a:r>
              <a:rPr kumimoji="1" lang="en-US" altLang="ja-JP" dirty="0"/>
              <a:t>(</a:t>
            </a:r>
            <a:r>
              <a:rPr kumimoji="1" lang="ja-JP" altLang="en-US" dirty="0"/>
              <a:t>土砂崩れやその他の原因による喪失）</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・確認できたら </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Selector]</a:t>
            </a:r>
            <a:r>
              <a:rPr lang="ja-JP" altLang="en-US" sz="1200" b="0" dirty="0">
                <a:solidFill>
                  <a:schemeClr val="accent4"/>
                </a:solidFill>
              </a:rPr>
              <a:t> タブと </a:t>
            </a:r>
            <a:r>
              <a:rPr lang="en-US" altLang="ja-JP" sz="1200" b="0" dirty="0">
                <a:solidFill>
                  <a:schemeClr val="accent4"/>
                </a:solidFill>
              </a:rPr>
              <a:t>[Change</a:t>
            </a:r>
            <a:r>
              <a:rPr lang="ja-JP" altLang="en-US" sz="1200" b="0" dirty="0">
                <a:solidFill>
                  <a:schemeClr val="accent4"/>
                </a:solidFill>
              </a:rPr>
              <a:t> </a:t>
            </a:r>
            <a:r>
              <a:rPr lang="en-US" altLang="ja-JP" sz="1200" b="0" dirty="0">
                <a:solidFill>
                  <a:schemeClr val="accent4"/>
                </a:solidFill>
              </a:rPr>
              <a:t>Detection]</a:t>
            </a:r>
            <a:r>
              <a:rPr lang="ja-JP" altLang="en-US" sz="1200" b="0" dirty="0">
                <a:solidFill>
                  <a:schemeClr val="accent4"/>
                </a:solidFill>
              </a:rPr>
              <a:t> タブをもう一度クリックしてそれぞれの機能をオフにします。</a:t>
            </a:r>
            <a:endParaRPr lang="en-US" altLang="ja-JP" sz="12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30</a:t>
            </a:fld>
            <a:endParaRPr kumimoji="1" lang="ja-JP" altLang="en-US"/>
          </a:p>
        </p:txBody>
      </p:sp>
    </p:spTree>
    <p:extLst>
      <p:ext uri="{BB962C8B-B14F-4D97-AF65-F5344CB8AC3E}">
        <p14:creationId xmlns:p14="http://schemas.microsoft.com/office/powerpoint/2010/main" val="1861036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31</a:t>
            </a:fld>
            <a:endParaRPr kumimoji="1" lang="ja-JP" altLang="en-US"/>
          </a:p>
        </p:txBody>
      </p:sp>
    </p:spTree>
    <p:extLst>
      <p:ext uri="{BB962C8B-B14F-4D97-AF65-F5344CB8AC3E}">
        <p14:creationId xmlns:p14="http://schemas.microsoft.com/office/powerpoint/2010/main" val="1918238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a:t>
            </a:r>
            <a:r>
              <a:rPr lang="en-US" altLang="ja-JP" sz="1200" b="0" dirty="0">
                <a:solidFill>
                  <a:schemeClr val="accent4"/>
                </a:solidFill>
              </a:rPr>
              <a:t>[Find</a:t>
            </a:r>
            <a:r>
              <a:rPr lang="ja-JP" altLang="en-US" sz="1200" b="0" dirty="0">
                <a:solidFill>
                  <a:schemeClr val="accent4"/>
                </a:solidFill>
              </a:rPr>
              <a:t> </a:t>
            </a:r>
            <a:r>
              <a:rPr lang="en-US" altLang="ja-JP" sz="1200" b="0" dirty="0">
                <a:solidFill>
                  <a:schemeClr val="accent4"/>
                </a:solidFill>
              </a:rPr>
              <a:t>a</a:t>
            </a:r>
            <a:r>
              <a:rPr lang="ja-JP" altLang="en-US" sz="1200" b="0" dirty="0">
                <a:solidFill>
                  <a:schemeClr val="accent4"/>
                </a:solidFill>
              </a:rPr>
              <a:t> </a:t>
            </a:r>
            <a:r>
              <a:rPr lang="en-US" altLang="ja-JP" sz="1200" b="0" dirty="0">
                <a:solidFill>
                  <a:schemeClr val="accent4"/>
                </a:solidFill>
              </a:rPr>
              <a:t>place](</a:t>
            </a:r>
            <a:r>
              <a:rPr lang="ja-JP" altLang="en-US" sz="1200" b="0" dirty="0">
                <a:solidFill>
                  <a:schemeClr val="accent4"/>
                </a:solidFill>
              </a:rPr>
              <a:t>検索ボックス</a:t>
            </a:r>
            <a:r>
              <a:rPr lang="en-US" altLang="ja-JP" sz="1200" b="0" dirty="0">
                <a:solidFill>
                  <a:schemeClr val="accent4"/>
                </a:solidFill>
              </a:rPr>
              <a:t>)</a:t>
            </a:r>
            <a:r>
              <a:rPr lang="ja-JP" altLang="en-US" sz="1200" b="0" dirty="0">
                <a:solidFill>
                  <a:schemeClr val="accent4"/>
                </a:solidFill>
              </a:rPr>
              <a:t> に「東京湾」と入力し、</a:t>
            </a:r>
            <a:r>
              <a:rPr lang="en-US" altLang="ja-JP" sz="1200" b="0" dirty="0">
                <a:solidFill>
                  <a:schemeClr val="accent4"/>
                </a:solidFill>
              </a:rPr>
              <a:t>[</a:t>
            </a:r>
            <a:r>
              <a:rPr lang="ja-JP" altLang="en-US" sz="1200" b="0" dirty="0">
                <a:solidFill>
                  <a:schemeClr val="accent4"/>
                </a:solidFill>
              </a:rPr>
              <a:t>検索結果</a:t>
            </a:r>
            <a:r>
              <a:rPr lang="en-US" altLang="ja-JP" sz="1200" b="0" dirty="0">
                <a:solidFill>
                  <a:schemeClr val="accent4"/>
                </a:solidFill>
              </a:rPr>
              <a:t>]</a:t>
            </a:r>
            <a:r>
              <a:rPr lang="ja-JP" altLang="en-US" sz="1200" b="0" dirty="0">
                <a:solidFill>
                  <a:schemeClr val="accent4"/>
                </a:solidFill>
              </a:rPr>
              <a:t>ウィンドウの </a:t>
            </a:r>
            <a:r>
              <a:rPr lang="en-US" altLang="ja-JP" sz="1200" b="0" dirty="0">
                <a:solidFill>
                  <a:schemeClr val="accent4"/>
                </a:solidFill>
              </a:rPr>
              <a:t>[</a:t>
            </a:r>
            <a:r>
              <a:rPr lang="ja-JP" altLang="en-US" sz="1200" b="0" dirty="0">
                <a:solidFill>
                  <a:schemeClr val="accent4"/>
                </a:solidFill>
              </a:rPr>
              <a:t>ズーム</a:t>
            </a:r>
            <a:r>
              <a:rPr lang="en-US" altLang="ja-JP" sz="1200" b="0" dirty="0">
                <a:solidFill>
                  <a:schemeClr val="accent4"/>
                </a:solidFill>
              </a:rPr>
              <a:t>]</a:t>
            </a:r>
            <a:r>
              <a:rPr lang="ja-JP" altLang="en-US" sz="1200" b="0" dirty="0">
                <a:solidFill>
                  <a:schemeClr val="accent4"/>
                </a:solidFill>
              </a:rPr>
              <a:t> をクリックします。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32</a:t>
            </a:fld>
            <a:endParaRPr kumimoji="1" lang="ja-JP" altLang="en-US"/>
          </a:p>
        </p:txBody>
      </p:sp>
    </p:spTree>
    <p:extLst>
      <p:ext uri="{BB962C8B-B14F-4D97-AF65-F5344CB8AC3E}">
        <p14:creationId xmlns:p14="http://schemas.microsoft.com/office/powerpoint/2010/main" val="1477149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a:t>
            </a:r>
            <a:r>
              <a:rPr lang="en-US" altLang="ja-JP" sz="1200" b="0" dirty="0">
                <a:solidFill>
                  <a:schemeClr val="accent4"/>
                </a:solidFill>
              </a:rPr>
              <a:t>[Renderer] </a:t>
            </a:r>
            <a:r>
              <a:rPr lang="ja-JP" altLang="en-US" sz="1200" b="0" dirty="0">
                <a:solidFill>
                  <a:schemeClr val="accent4"/>
                </a:solidFill>
              </a:rPr>
              <a:t>タブで </a:t>
            </a:r>
            <a:r>
              <a:rPr lang="en-US" altLang="ja-JP" sz="1200" b="0" dirty="0">
                <a:solidFill>
                  <a:schemeClr val="accent4"/>
                </a:solidFill>
              </a:rPr>
              <a:t>[Urban</a:t>
            </a:r>
            <a:r>
              <a:rPr lang="ja-JP" altLang="en-US" sz="1200" b="0" dirty="0">
                <a:solidFill>
                  <a:schemeClr val="accent4"/>
                </a:solidFill>
              </a:rPr>
              <a:t> </a:t>
            </a:r>
            <a:r>
              <a:rPr lang="en-US" altLang="ja-JP" sz="1200" b="0" dirty="0">
                <a:solidFill>
                  <a:schemeClr val="accent4"/>
                </a:solidFill>
              </a:rPr>
              <a:t>Index]</a:t>
            </a:r>
            <a:r>
              <a:rPr lang="ja-JP" altLang="en-US" sz="1200" b="0" dirty="0">
                <a:solidFill>
                  <a:schemeClr val="accent4"/>
                </a:solidFill>
              </a:rPr>
              <a:t> を選択します。</a:t>
            </a:r>
            <a:r>
              <a:rPr lang="en-US" altLang="ja-JP" sz="1200" b="0" dirty="0">
                <a:solidFill>
                  <a:schemeClr val="accent4"/>
                </a:solidFill>
              </a:rPr>
              <a:t>Urban</a:t>
            </a:r>
            <a:r>
              <a:rPr lang="ja-JP" altLang="en-US" sz="1200" b="0" dirty="0">
                <a:solidFill>
                  <a:schemeClr val="accent4"/>
                </a:solidFill>
              </a:rPr>
              <a:t> </a:t>
            </a:r>
            <a:r>
              <a:rPr lang="en-US" altLang="ja-JP" sz="1200" b="0" dirty="0">
                <a:solidFill>
                  <a:schemeClr val="accent4"/>
                </a:solidFill>
              </a:rPr>
              <a:t>Index</a:t>
            </a:r>
            <a:r>
              <a:rPr lang="ja-JP" altLang="en-US" sz="1200" b="0" dirty="0">
                <a:solidFill>
                  <a:schemeClr val="accent4"/>
                </a:solidFill>
              </a:rPr>
              <a:t> は都市指数です。</a:t>
            </a:r>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33</a:t>
            </a:fld>
            <a:endParaRPr kumimoji="1" lang="ja-JP" altLang="en-US"/>
          </a:p>
        </p:txBody>
      </p:sp>
    </p:spTree>
    <p:extLst>
      <p:ext uri="{BB962C8B-B14F-4D97-AF65-F5344CB8AC3E}">
        <p14:creationId xmlns:p14="http://schemas.microsoft.com/office/powerpoint/2010/main" val="2382914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Selector]</a:t>
            </a:r>
            <a:r>
              <a:rPr lang="ja-JP" altLang="en-US" sz="1200" b="0" dirty="0">
                <a:solidFill>
                  <a:schemeClr val="accent4"/>
                </a:solidFill>
              </a:rPr>
              <a:t> タブで「</a:t>
            </a:r>
            <a:r>
              <a:rPr lang="en-US" altLang="ja-JP" sz="1200" b="0" dirty="0">
                <a:solidFill>
                  <a:schemeClr val="accent4"/>
                </a:solidFill>
              </a:rPr>
              <a:t>2018</a:t>
            </a:r>
            <a:r>
              <a:rPr lang="ja-JP" altLang="en-US" sz="1200" b="0" dirty="0">
                <a:solidFill>
                  <a:schemeClr val="accent4"/>
                </a:solidFill>
              </a:rPr>
              <a:t>年</a:t>
            </a:r>
            <a:r>
              <a:rPr lang="en-US" altLang="ja-JP" sz="1200" b="0" dirty="0">
                <a:solidFill>
                  <a:schemeClr val="accent4"/>
                </a:solidFill>
              </a:rPr>
              <a:t>1</a:t>
            </a:r>
            <a:r>
              <a:rPr lang="ja-JP" altLang="en-US" sz="1200" b="0" dirty="0">
                <a:solidFill>
                  <a:schemeClr val="accent4"/>
                </a:solidFill>
              </a:rPr>
              <a:t>月</a:t>
            </a:r>
            <a:r>
              <a:rPr lang="en-US" altLang="ja-JP" sz="1200" b="0" dirty="0">
                <a:solidFill>
                  <a:schemeClr val="accent4"/>
                </a:solidFill>
              </a:rPr>
              <a:t>2</a:t>
            </a:r>
            <a:r>
              <a:rPr lang="ja-JP" altLang="en-US" sz="1200" b="0" dirty="0">
                <a:solidFill>
                  <a:schemeClr val="accent4"/>
                </a:solidFill>
              </a:rPr>
              <a:t>日」の画像を固定し 、そのまま「</a:t>
            </a:r>
            <a:r>
              <a:rPr lang="en-US" altLang="ja-JP" sz="1200" b="0" dirty="0">
                <a:solidFill>
                  <a:schemeClr val="accent4"/>
                </a:solidFill>
              </a:rPr>
              <a:t>1987</a:t>
            </a:r>
            <a:r>
              <a:rPr lang="ja-JP" altLang="en-US" sz="1200" b="0" dirty="0">
                <a:solidFill>
                  <a:schemeClr val="accent4"/>
                </a:solidFill>
              </a:rPr>
              <a:t>年</a:t>
            </a:r>
            <a:r>
              <a:rPr lang="en-US" altLang="ja-JP" sz="1200" b="0" dirty="0">
                <a:solidFill>
                  <a:schemeClr val="accent4"/>
                </a:solidFill>
              </a:rPr>
              <a:t>5</a:t>
            </a:r>
            <a:r>
              <a:rPr lang="ja-JP" altLang="en-US" sz="1200" b="0" dirty="0">
                <a:solidFill>
                  <a:schemeClr val="accent4"/>
                </a:solidFill>
              </a:rPr>
              <a:t>月</a:t>
            </a:r>
            <a:r>
              <a:rPr lang="en-US" altLang="ja-JP" sz="1200" b="0" dirty="0">
                <a:solidFill>
                  <a:schemeClr val="accent4"/>
                </a:solidFill>
              </a:rPr>
              <a:t>21</a:t>
            </a:r>
            <a:r>
              <a:rPr lang="ja-JP" altLang="en-US" sz="1200" b="0" dirty="0">
                <a:solidFill>
                  <a:schemeClr val="accent4"/>
                </a:solidFill>
              </a:rPr>
              <a:t>日」の画像を表示します。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34</a:t>
            </a:fld>
            <a:endParaRPr kumimoji="1" lang="ja-JP" altLang="en-US"/>
          </a:p>
        </p:txBody>
      </p:sp>
    </p:spTree>
    <p:extLst>
      <p:ext uri="{BB962C8B-B14F-4D97-AF65-F5344CB8AC3E}">
        <p14:creationId xmlns:p14="http://schemas.microsoft.com/office/powerpoint/2010/main" val="2970194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solidFill>
                  <a:schemeClr val="accent4"/>
                </a:solidFill>
              </a:rPr>
              <a:t>・</a:t>
            </a:r>
            <a:r>
              <a:rPr lang="en-US" altLang="ja-JP" sz="1200" b="0" dirty="0">
                <a:solidFill>
                  <a:schemeClr val="accent4"/>
                </a:solidFill>
              </a:rPr>
              <a:t>[Swipe]</a:t>
            </a:r>
            <a:r>
              <a:rPr lang="ja-JP" altLang="en-US" sz="1200" b="0" dirty="0">
                <a:solidFill>
                  <a:schemeClr val="accent4"/>
                </a:solidFill>
              </a:rPr>
              <a:t> タブで二時期の変遷を確認します。</a:t>
            </a:r>
            <a:endParaRPr lang="en-US" altLang="ja-JP" sz="1200" b="0" dirty="0">
              <a:solidFill>
                <a:schemeClr val="accent4"/>
              </a:solidFill>
            </a:endParaRPr>
          </a:p>
          <a:p>
            <a:r>
              <a:rPr lang="ja-JP" altLang="en-US" sz="1200" b="0" dirty="0">
                <a:solidFill>
                  <a:schemeClr val="accent4"/>
                </a:solidFill>
              </a:rPr>
              <a:t>・確認できたら </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Selector]</a:t>
            </a:r>
            <a:r>
              <a:rPr lang="ja-JP" altLang="en-US" sz="1200" b="0" dirty="0">
                <a:solidFill>
                  <a:schemeClr val="accent4"/>
                </a:solidFill>
              </a:rPr>
              <a:t> タブと </a:t>
            </a:r>
            <a:r>
              <a:rPr lang="en-US" altLang="ja-JP" sz="1200" b="0" dirty="0">
                <a:solidFill>
                  <a:schemeClr val="accent4"/>
                </a:solidFill>
              </a:rPr>
              <a:t>[Swipe]</a:t>
            </a:r>
            <a:r>
              <a:rPr lang="ja-JP" altLang="en-US" sz="1200" b="0" dirty="0">
                <a:solidFill>
                  <a:schemeClr val="accent4"/>
                </a:solidFill>
              </a:rPr>
              <a:t> タブをもう一度クリックしてそれぞれの機能をオフにします。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35</a:t>
            </a:fld>
            <a:endParaRPr kumimoji="1" lang="ja-JP" altLang="en-US"/>
          </a:p>
        </p:txBody>
      </p:sp>
    </p:spTree>
    <p:extLst>
      <p:ext uri="{BB962C8B-B14F-4D97-AF65-F5344CB8AC3E}">
        <p14:creationId xmlns:p14="http://schemas.microsoft.com/office/powerpoint/2010/main" val="527161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36</a:t>
            </a:fld>
            <a:endParaRPr kumimoji="1" lang="ja-JP" altLang="en-US"/>
          </a:p>
        </p:txBody>
      </p:sp>
    </p:spTree>
    <p:extLst>
      <p:ext uri="{BB962C8B-B14F-4D97-AF65-F5344CB8AC3E}">
        <p14:creationId xmlns:p14="http://schemas.microsoft.com/office/powerpoint/2010/main" val="54793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7</a:t>
            </a:fld>
            <a:endParaRPr kumimoji="1" lang="ja-JP" altLang="en-US"/>
          </a:p>
        </p:txBody>
      </p:sp>
    </p:spTree>
    <p:extLst>
      <p:ext uri="{BB962C8B-B14F-4D97-AF65-F5344CB8AC3E}">
        <p14:creationId xmlns:p14="http://schemas.microsoft.com/office/powerpoint/2010/main" val="4027369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b="0" dirty="0">
                <a:solidFill>
                  <a:schemeClr val="accent4"/>
                </a:solidFill>
              </a:rPr>
              <a:t>・</a:t>
            </a:r>
            <a:r>
              <a:rPr lang="en-US" altLang="ja-JP" sz="1200" b="0" dirty="0">
                <a:solidFill>
                  <a:schemeClr val="accent4"/>
                </a:solidFill>
              </a:rPr>
              <a:t>[Find</a:t>
            </a:r>
            <a:r>
              <a:rPr lang="ja-JP" altLang="en-US" sz="1200" b="0" dirty="0">
                <a:solidFill>
                  <a:schemeClr val="accent4"/>
                </a:solidFill>
              </a:rPr>
              <a:t> </a:t>
            </a:r>
            <a:r>
              <a:rPr lang="en-US" altLang="ja-JP" sz="1200" b="0" dirty="0">
                <a:solidFill>
                  <a:schemeClr val="accent4"/>
                </a:solidFill>
              </a:rPr>
              <a:t>a</a:t>
            </a:r>
            <a:r>
              <a:rPr lang="ja-JP" altLang="en-US" sz="1200" b="0" dirty="0">
                <a:solidFill>
                  <a:schemeClr val="accent4"/>
                </a:solidFill>
              </a:rPr>
              <a:t> </a:t>
            </a:r>
            <a:r>
              <a:rPr lang="en-US" altLang="ja-JP" sz="1200" b="0" dirty="0">
                <a:solidFill>
                  <a:schemeClr val="accent4"/>
                </a:solidFill>
              </a:rPr>
              <a:t>place](</a:t>
            </a:r>
            <a:r>
              <a:rPr lang="ja-JP" altLang="en-US" sz="1200" b="0" dirty="0">
                <a:solidFill>
                  <a:schemeClr val="accent4"/>
                </a:solidFill>
              </a:rPr>
              <a:t>検索ボックス</a:t>
            </a:r>
            <a:r>
              <a:rPr lang="en-US" altLang="ja-JP" sz="1200" b="0" dirty="0">
                <a:solidFill>
                  <a:schemeClr val="accent4"/>
                </a:solidFill>
              </a:rPr>
              <a:t>)</a:t>
            </a:r>
            <a:r>
              <a:rPr lang="ja-JP" altLang="en-US" sz="1200" b="0" dirty="0">
                <a:solidFill>
                  <a:schemeClr val="accent4"/>
                </a:solidFill>
              </a:rPr>
              <a:t> に「羽田空港」と入力して移動します。</a:t>
            </a:r>
            <a:endParaRPr lang="en-US" altLang="ja-JP" sz="1200" b="0" dirty="0">
              <a:solidFill>
                <a:schemeClr val="accent4"/>
              </a:solidFill>
            </a:endParaRPr>
          </a:p>
          <a:p>
            <a:pPr marL="0" indent="0">
              <a:buNone/>
            </a:pPr>
            <a:r>
              <a:rPr lang="ja-JP" altLang="en-US" sz="1200" b="0" dirty="0">
                <a:solidFill>
                  <a:schemeClr val="accent4"/>
                </a:solidFill>
              </a:rPr>
              <a:t>・</a:t>
            </a:r>
            <a:r>
              <a:rPr lang="en-US" altLang="ja-JP" sz="1200" b="0" dirty="0">
                <a:solidFill>
                  <a:schemeClr val="accent4"/>
                </a:solidFill>
              </a:rPr>
              <a:t>[Renderer] </a:t>
            </a:r>
            <a:r>
              <a:rPr lang="ja-JP" altLang="en-US" sz="1200" b="0" dirty="0">
                <a:solidFill>
                  <a:schemeClr val="accent4"/>
                </a:solidFill>
              </a:rPr>
              <a:t>タブで </a:t>
            </a:r>
            <a:r>
              <a:rPr lang="en-US" altLang="ja-JP" sz="1200" b="0" dirty="0">
                <a:solidFill>
                  <a:schemeClr val="accent4"/>
                </a:solidFill>
              </a:rPr>
              <a:t>[Agriculture]</a:t>
            </a:r>
            <a:r>
              <a:rPr lang="ja-JP" altLang="en-US" sz="1200" b="0" dirty="0">
                <a:solidFill>
                  <a:schemeClr val="accent4"/>
                </a:solidFill>
              </a:rPr>
              <a:t> を選択します。</a:t>
            </a:r>
            <a:endParaRPr lang="en-US" altLang="ja-JP" sz="1200" b="0" dirty="0">
              <a:solidFill>
                <a:schemeClr val="accent4"/>
              </a:solidFill>
            </a:endParaRPr>
          </a:p>
          <a:p>
            <a:pPr marL="0" indent="0">
              <a:buNone/>
            </a:pP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37</a:t>
            </a:fld>
            <a:endParaRPr kumimoji="1" lang="ja-JP" altLang="en-US"/>
          </a:p>
        </p:txBody>
      </p:sp>
    </p:spTree>
    <p:extLst>
      <p:ext uri="{BB962C8B-B14F-4D97-AF65-F5344CB8AC3E}">
        <p14:creationId xmlns:p14="http://schemas.microsoft.com/office/powerpoint/2010/main" val="1263247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Selector]</a:t>
            </a:r>
            <a:r>
              <a:rPr lang="ja-JP" altLang="en-US" sz="1200" b="0" dirty="0">
                <a:solidFill>
                  <a:schemeClr val="accent4"/>
                </a:solidFill>
              </a:rPr>
              <a:t> タブ で「</a:t>
            </a:r>
            <a:r>
              <a:rPr lang="en-US" altLang="ja-JP" sz="1200" b="0" dirty="0">
                <a:solidFill>
                  <a:schemeClr val="accent4"/>
                </a:solidFill>
              </a:rPr>
              <a:t>2018</a:t>
            </a:r>
            <a:r>
              <a:rPr lang="ja-JP" altLang="en-US" sz="1200" b="0" dirty="0">
                <a:solidFill>
                  <a:schemeClr val="accent4"/>
                </a:solidFill>
              </a:rPr>
              <a:t>年</a:t>
            </a:r>
            <a:r>
              <a:rPr lang="en-US" altLang="ja-JP" sz="1200" b="0" dirty="0">
                <a:solidFill>
                  <a:schemeClr val="accent4"/>
                </a:solidFill>
              </a:rPr>
              <a:t>1</a:t>
            </a:r>
            <a:r>
              <a:rPr lang="ja-JP" altLang="en-US" sz="1200" b="0" dirty="0">
                <a:solidFill>
                  <a:schemeClr val="accent4"/>
                </a:solidFill>
              </a:rPr>
              <a:t>月</a:t>
            </a:r>
            <a:r>
              <a:rPr lang="en-US" altLang="ja-JP" sz="1200" b="0" dirty="0">
                <a:solidFill>
                  <a:schemeClr val="accent4"/>
                </a:solidFill>
              </a:rPr>
              <a:t>2</a:t>
            </a:r>
            <a:r>
              <a:rPr lang="ja-JP" altLang="en-US" sz="1200" b="0" dirty="0">
                <a:solidFill>
                  <a:schemeClr val="accent4"/>
                </a:solidFill>
              </a:rPr>
              <a:t>日」の画像を固定し、そのまま「</a:t>
            </a:r>
            <a:r>
              <a:rPr lang="en-US" altLang="ja-JP" sz="1200" b="0" dirty="0">
                <a:solidFill>
                  <a:schemeClr val="accent4"/>
                </a:solidFill>
              </a:rPr>
              <a:t>1987</a:t>
            </a:r>
            <a:r>
              <a:rPr lang="ja-JP" altLang="en-US" sz="1200" b="0" dirty="0">
                <a:solidFill>
                  <a:schemeClr val="accent4"/>
                </a:solidFill>
              </a:rPr>
              <a:t>年</a:t>
            </a:r>
            <a:r>
              <a:rPr lang="en-US" altLang="ja-JP" sz="1200" b="0" dirty="0">
                <a:solidFill>
                  <a:schemeClr val="accent4"/>
                </a:solidFill>
              </a:rPr>
              <a:t>5</a:t>
            </a:r>
            <a:r>
              <a:rPr lang="ja-JP" altLang="en-US" sz="1200" b="0" dirty="0">
                <a:solidFill>
                  <a:schemeClr val="accent4"/>
                </a:solidFill>
              </a:rPr>
              <a:t>月</a:t>
            </a:r>
            <a:r>
              <a:rPr lang="en-US" altLang="ja-JP" sz="1200" b="0" dirty="0">
                <a:solidFill>
                  <a:schemeClr val="accent4"/>
                </a:solidFill>
              </a:rPr>
              <a:t>21</a:t>
            </a:r>
            <a:r>
              <a:rPr lang="ja-JP" altLang="en-US" sz="1200" b="0" dirty="0">
                <a:solidFill>
                  <a:schemeClr val="accent4"/>
                </a:solidFill>
              </a:rPr>
              <a:t>日」の画像を表示します。</a:t>
            </a: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38</a:t>
            </a:fld>
            <a:endParaRPr kumimoji="1" lang="ja-JP" altLang="en-US"/>
          </a:p>
        </p:txBody>
      </p:sp>
    </p:spTree>
    <p:extLst>
      <p:ext uri="{BB962C8B-B14F-4D97-AF65-F5344CB8AC3E}">
        <p14:creationId xmlns:p14="http://schemas.microsoft.com/office/powerpoint/2010/main" val="563602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a:solidFill>
                  <a:schemeClr val="accent4"/>
                </a:solidFill>
              </a:rPr>
              <a:t>・</a:t>
            </a:r>
            <a:r>
              <a:rPr lang="en-US" altLang="ja-JP" sz="1200" b="0" dirty="0">
                <a:solidFill>
                  <a:schemeClr val="accent4"/>
                </a:solidFill>
              </a:rPr>
              <a:t>[Change</a:t>
            </a:r>
            <a:r>
              <a:rPr lang="ja-JP" altLang="en-US" sz="1200" b="0" dirty="0">
                <a:solidFill>
                  <a:schemeClr val="accent4"/>
                </a:solidFill>
              </a:rPr>
              <a:t> </a:t>
            </a:r>
            <a:r>
              <a:rPr lang="en-US" altLang="ja-JP" sz="1200" b="0" dirty="0">
                <a:solidFill>
                  <a:schemeClr val="accent4"/>
                </a:solidFill>
              </a:rPr>
              <a:t>Detection]</a:t>
            </a:r>
            <a:r>
              <a:rPr lang="ja-JP" altLang="en-US" sz="1200" b="0" dirty="0">
                <a:solidFill>
                  <a:schemeClr val="accent4"/>
                </a:solidFill>
              </a:rPr>
              <a:t> タブをクリックし、</a:t>
            </a:r>
            <a:r>
              <a:rPr lang="en-US" altLang="ja-JP" sz="1200" b="0" dirty="0">
                <a:solidFill>
                  <a:schemeClr val="accent4"/>
                </a:solidFill>
              </a:rPr>
              <a:t>[Change</a:t>
            </a:r>
            <a:r>
              <a:rPr lang="ja-JP" altLang="en-US" sz="1200" b="0" dirty="0">
                <a:solidFill>
                  <a:schemeClr val="accent4"/>
                </a:solidFill>
              </a:rPr>
              <a:t> </a:t>
            </a:r>
            <a:r>
              <a:rPr lang="en-US" altLang="ja-JP" sz="1200" b="0" dirty="0">
                <a:solidFill>
                  <a:schemeClr val="accent4"/>
                </a:solidFill>
              </a:rPr>
              <a:t>Detection] </a:t>
            </a:r>
            <a:r>
              <a:rPr lang="ja-JP" altLang="en-US" sz="1200" b="0" dirty="0">
                <a:solidFill>
                  <a:schemeClr val="accent4"/>
                </a:solidFill>
              </a:rPr>
              <a:t>ウィンドウ右上の </a:t>
            </a:r>
            <a:r>
              <a:rPr lang="en-US" altLang="ja-JP" sz="1200" b="0" dirty="0">
                <a:solidFill>
                  <a:schemeClr val="accent4"/>
                </a:solidFill>
              </a:rPr>
              <a:t>[Mode]</a:t>
            </a:r>
            <a:r>
              <a:rPr lang="ja-JP" altLang="en-US" sz="1200" b="0" dirty="0">
                <a:solidFill>
                  <a:schemeClr val="accent4"/>
                </a:solidFill>
              </a:rPr>
              <a:t> を </a:t>
            </a:r>
            <a:r>
              <a:rPr lang="en-US" altLang="ja-JP" sz="1200" b="0" dirty="0">
                <a:solidFill>
                  <a:schemeClr val="accent4"/>
                </a:solidFill>
              </a:rPr>
              <a:t>[Difference</a:t>
            </a:r>
            <a:r>
              <a:rPr lang="ja-JP" altLang="en-US" sz="1200" b="0" dirty="0">
                <a:solidFill>
                  <a:schemeClr val="accent4"/>
                </a:solidFill>
              </a:rPr>
              <a:t> </a:t>
            </a:r>
            <a:r>
              <a:rPr lang="en-US" altLang="ja-JP" sz="1200" b="0" dirty="0">
                <a:solidFill>
                  <a:schemeClr val="accent4"/>
                </a:solidFill>
              </a:rPr>
              <a:t>Mask]</a:t>
            </a:r>
            <a:r>
              <a:rPr lang="ja-JP" altLang="en-US" sz="1200" b="0" dirty="0">
                <a:solidFill>
                  <a:schemeClr val="accent4"/>
                </a:solidFill>
              </a:rPr>
              <a:t> にします。</a:t>
            </a:r>
            <a:r>
              <a:rPr lang="en-US" altLang="ja-JP" sz="1200" b="0" dirty="0">
                <a:solidFill>
                  <a:schemeClr val="accent4"/>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緑＝</a:t>
            </a:r>
            <a:r>
              <a:rPr kumimoji="1" lang="en-US" altLang="ja-JP" dirty="0"/>
              <a:t>1</a:t>
            </a:r>
            <a:r>
              <a:rPr kumimoji="1" lang="ja-JP" altLang="en-US" dirty="0"/>
              <a:t>枚目（</a:t>
            </a:r>
            <a:r>
              <a:rPr kumimoji="1" lang="en-US" altLang="ja-JP" dirty="0"/>
              <a:t>2018</a:t>
            </a:r>
            <a:r>
              <a:rPr kumimoji="1" lang="ja-JP" altLang="en-US" dirty="0"/>
              <a:t>年</a:t>
            </a:r>
            <a:r>
              <a:rPr kumimoji="1" lang="en-US" altLang="ja-JP" dirty="0"/>
              <a:t>1</a:t>
            </a:r>
            <a:r>
              <a:rPr kumimoji="1" lang="ja-JP" altLang="en-US" dirty="0"/>
              <a:t>月</a:t>
            </a:r>
            <a:r>
              <a:rPr kumimoji="1" lang="en-US" altLang="ja-JP" dirty="0"/>
              <a:t>2</a:t>
            </a:r>
            <a:r>
              <a:rPr kumimoji="1" lang="ja-JP" altLang="en-US" dirty="0"/>
              <a:t>日画像）にはあるけれど、</a:t>
            </a:r>
            <a:r>
              <a:rPr kumimoji="1" lang="en-US" altLang="ja-JP" dirty="0"/>
              <a:t>2</a:t>
            </a:r>
            <a:r>
              <a:rPr kumimoji="1" lang="ja-JP" altLang="en-US" dirty="0"/>
              <a:t>枚目（</a:t>
            </a:r>
            <a:r>
              <a:rPr kumimoji="1" lang="en-US" altLang="ja-JP" dirty="0"/>
              <a:t>1987</a:t>
            </a:r>
            <a:r>
              <a:rPr kumimoji="1" lang="ja-JP" altLang="en-US" dirty="0"/>
              <a:t>年</a:t>
            </a:r>
            <a:r>
              <a:rPr kumimoji="1" lang="en-US" altLang="ja-JP" dirty="0"/>
              <a:t>5</a:t>
            </a:r>
            <a:r>
              <a:rPr kumimoji="1" lang="ja-JP" altLang="en-US" dirty="0"/>
              <a:t>月</a:t>
            </a:r>
            <a:r>
              <a:rPr kumimoji="1" lang="en-US" altLang="ja-JP" dirty="0"/>
              <a:t>21</a:t>
            </a:r>
            <a:r>
              <a:rPr kumimoji="1" lang="ja-JP" altLang="en-US" dirty="0"/>
              <a:t>日画像）にはないもの＝増加</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紫＝</a:t>
            </a:r>
            <a:r>
              <a:rPr kumimoji="1" lang="en-US" altLang="ja-JP" dirty="0"/>
              <a:t>1</a:t>
            </a:r>
            <a:r>
              <a:rPr kumimoji="1" lang="ja-JP" altLang="en-US" dirty="0"/>
              <a:t>枚目（</a:t>
            </a:r>
            <a:r>
              <a:rPr kumimoji="1" lang="en-US" altLang="ja-JP" dirty="0"/>
              <a:t>2018</a:t>
            </a:r>
            <a:r>
              <a:rPr kumimoji="1" lang="ja-JP" altLang="en-US" dirty="0"/>
              <a:t>年</a:t>
            </a:r>
            <a:r>
              <a:rPr kumimoji="1" lang="en-US" altLang="ja-JP" dirty="0"/>
              <a:t>1</a:t>
            </a:r>
            <a:r>
              <a:rPr kumimoji="1" lang="ja-JP" altLang="en-US" dirty="0"/>
              <a:t>月</a:t>
            </a:r>
            <a:r>
              <a:rPr kumimoji="1" lang="en-US" altLang="ja-JP" dirty="0"/>
              <a:t>2</a:t>
            </a:r>
            <a:r>
              <a:rPr kumimoji="1" lang="ja-JP" altLang="en-US" dirty="0"/>
              <a:t>日画像）にはないけれど、</a:t>
            </a:r>
            <a:r>
              <a:rPr kumimoji="1" lang="en-US" altLang="ja-JP" dirty="0"/>
              <a:t>2</a:t>
            </a:r>
            <a:r>
              <a:rPr kumimoji="1" lang="ja-JP" altLang="en-US" dirty="0"/>
              <a:t>枚目（</a:t>
            </a:r>
            <a:r>
              <a:rPr kumimoji="1" lang="en-US" altLang="ja-JP" dirty="0"/>
              <a:t>1987</a:t>
            </a:r>
            <a:r>
              <a:rPr kumimoji="1" lang="ja-JP" altLang="en-US" dirty="0"/>
              <a:t>年</a:t>
            </a:r>
            <a:r>
              <a:rPr kumimoji="1" lang="en-US" altLang="ja-JP" dirty="0"/>
              <a:t>5</a:t>
            </a:r>
            <a:r>
              <a:rPr kumimoji="1" lang="ja-JP" altLang="en-US" dirty="0"/>
              <a:t>月</a:t>
            </a:r>
            <a:r>
              <a:rPr kumimoji="1" lang="en-US" altLang="ja-JP" dirty="0"/>
              <a:t>21</a:t>
            </a:r>
            <a:r>
              <a:rPr kumimoji="1" lang="ja-JP" altLang="en-US" dirty="0"/>
              <a:t>日画像）にあるもの＝減少</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39</a:t>
            </a:fld>
            <a:endParaRPr kumimoji="1" lang="ja-JP" altLang="en-US"/>
          </a:p>
        </p:txBody>
      </p:sp>
    </p:spTree>
    <p:extLst>
      <p:ext uri="{BB962C8B-B14F-4D97-AF65-F5344CB8AC3E}">
        <p14:creationId xmlns:p14="http://schemas.microsoft.com/office/powerpoint/2010/main" val="270896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a:t>
            </a:r>
            <a:r>
              <a:rPr lang="en-US" altLang="ja-JP" sz="1200" b="0" dirty="0">
                <a:solidFill>
                  <a:schemeClr val="accent4"/>
                </a:solidFill>
              </a:rPr>
              <a:t>[Positive]</a:t>
            </a:r>
            <a:r>
              <a:rPr lang="ja-JP" altLang="en-US" sz="1200" b="0" dirty="0">
                <a:solidFill>
                  <a:schemeClr val="accent4"/>
                </a:solidFill>
              </a:rPr>
              <a:t> スライダーを最小、</a:t>
            </a:r>
            <a:r>
              <a:rPr lang="en-US" altLang="ja-JP" sz="1200" b="0" dirty="0">
                <a:solidFill>
                  <a:schemeClr val="accent4"/>
                </a:solidFill>
              </a:rPr>
              <a:t>[Negative]</a:t>
            </a:r>
            <a:r>
              <a:rPr lang="ja-JP" altLang="en-US" sz="1200" b="0" dirty="0">
                <a:solidFill>
                  <a:schemeClr val="accent4"/>
                </a:solidFill>
              </a:rPr>
              <a:t> スライダーを最小に設定し、湾岸域の開発されたエリア </a:t>
            </a:r>
            <a:r>
              <a:rPr lang="en-US" altLang="ja-JP" sz="1200" b="0" dirty="0">
                <a:solidFill>
                  <a:schemeClr val="accent4"/>
                </a:solidFill>
              </a:rPr>
              <a:t>(</a:t>
            </a:r>
            <a:r>
              <a:rPr lang="ja-JP" altLang="en-US" sz="1200" b="0" dirty="0">
                <a:solidFill>
                  <a:schemeClr val="accent4"/>
                </a:solidFill>
              </a:rPr>
              <a:t>緑色</a:t>
            </a:r>
            <a:r>
              <a:rPr lang="en-US" altLang="ja-JP" sz="1200" b="0" dirty="0">
                <a:solidFill>
                  <a:schemeClr val="accent4"/>
                </a:solidFill>
              </a:rPr>
              <a:t>)</a:t>
            </a:r>
            <a:r>
              <a:rPr lang="ja-JP" altLang="en-US" sz="1200" b="0" dirty="0">
                <a:solidFill>
                  <a:schemeClr val="accent4"/>
                </a:solidFill>
              </a:rPr>
              <a:t> を確認します。</a:t>
            </a:r>
            <a:endParaRPr lang="en-US" altLang="ja-JP" sz="12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2"/>
                </a:solidFill>
              </a:rPr>
              <a:t>・</a:t>
            </a:r>
            <a:r>
              <a:rPr lang="ja-JP" altLang="en-US" sz="1200" b="0" dirty="0">
                <a:solidFill>
                  <a:schemeClr val="tx2"/>
                </a:solidFill>
              </a:rPr>
              <a:t>閾値を操作することで様々な変化を検出できます。</a:t>
            </a:r>
            <a:endParaRPr lang="en-US" altLang="ja-JP" sz="1200" b="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a:solidFill>
                  <a:schemeClr val="accent4"/>
                </a:solidFill>
              </a:rPr>
              <a:t>※</a:t>
            </a:r>
            <a:r>
              <a:rPr lang="ja-JP" altLang="en-US" sz="1200" b="0" dirty="0">
                <a:solidFill>
                  <a:schemeClr val="accent4"/>
                </a:solidFill>
              </a:rPr>
              <a:t>設定では「</a:t>
            </a:r>
            <a:r>
              <a:rPr kumimoji="1" lang="en-US" altLang="ja-JP" dirty="0"/>
              <a:t>1987</a:t>
            </a:r>
            <a:r>
              <a:rPr kumimoji="1" lang="ja-JP" altLang="en-US" dirty="0"/>
              <a:t>年</a:t>
            </a:r>
            <a:r>
              <a:rPr kumimoji="1" lang="en-US" altLang="ja-JP" dirty="0"/>
              <a:t>5</a:t>
            </a:r>
            <a:r>
              <a:rPr kumimoji="1" lang="ja-JP" altLang="en-US" dirty="0"/>
              <a:t>月</a:t>
            </a:r>
            <a:r>
              <a:rPr kumimoji="1" lang="en-US" altLang="ja-JP" dirty="0"/>
              <a:t>21</a:t>
            </a:r>
            <a:r>
              <a:rPr kumimoji="1" lang="ja-JP" altLang="en-US" dirty="0"/>
              <a:t>日」画像と「</a:t>
            </a:r>
            <a:r>
              <a:rPr kumimoji="1" lang="en-US" altLang="ja-JP" dirty="0"/>
              <a:t>2018</a:t>
            </a:r>
            <a:r>
              <a:rPr kumimoji="1" lang="ja-JP" altLang="en-US" dirty="0"/>
              <a:t>年</a:t>
            </a:r>
            <a:r>
              <a:rPr kumimoji="1" lang="en-US" altLang="ja-JP" dirty="0"/>
              <a:t>1</a:t>
            </a:r>
            <a:r>
              <a:rPr kumimoji="1" lang="ja-JP" altLang="en-US" dirty="0"/>
              <a:t>月</a:t>
            </a:r>
            <a:r>
              <a:rPr kumimoji="1" lang="en-US" altLang="ja-JP" dirty="0"/>
              <a:t>2</a:t>
            </a:r>
            <a:r>
              <a:rPr kumimoji="1" lang="ja-JP" altLang="en-US" dirty="0"/>
              <a:t>日」画像を比較した際の変化箇所が緑色で抽出されていますが、ここでは湾岸域のみに注目し、湾岸域の開発されたエリアの確認に活用しています。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40</a:t>
            </a:fld>
            <a:endParaRPr kumimoji="1" lang="ja-JP" altLang="en-US"/>
          </a:p>
        </p:txBody>
      </p:sp>
    </p:spTree>
    <p:extLst>
      <p:ext uri="{BB962C8B-B14F-4D97-AF65-F5344CB8AC3E}">
        <p14:creationId xmlns:p14="http://schemas.microsoft.com/office/powerpoint/2010/main" val="1134761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41</a:t>
            </a:fld>
            <a:endParaRPr kumimoji="1" lang="ja-JP" altLang="en-US"/>
          </a:p>
        </p:txBody>
      </p:sp>
    </p:spTree>
    <p:extLst>
      <p:ext uri="{BB962C8B-B14F-4D97-AF65-F5344CB8AC3E}">
        <p14:creationId xmlns:p14="http://schemas.microsoft.com/office/powerpoint/2010/main" val="225204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t>・</a:t>
            </a:r>
            <a:r>
              <a:rPr lang="ja-JP" altLang="en-US" sz="1200" b="0" dirty="0"/>
              <a:t>ブックマーク ウィンドウの最下部にある </a:t>
            </a:r>
            <a:r>
              <a:rPr lang="en-US" altLang="ja-JP" sz="1200" b="0" dirty="0"/>
              <a:t>[Mount</a:t>
            </a:r>
            <a:r>
              <a:rPr lang="ja-JP" altLang="en-US" sz="1200" b="0" dirty="0"/>
              <a:t> </a:t>
            </a:r>
            <a:r>
              <a:rPr lang="en-US" altLang="ja-JP" sz="1200" b="0" dirty="0"/>
              <a:t>Fuji]</a:t>
            </a:r>
            <a:r>
              <a:rPr lang="ja-JP" altLang="en-US" sz="1200" b="0" dirty="0"/>
              <a:t> </a:t>
            </a:r>
            <a:r>
              <a:rPr lang="en-US" altLang="ja-JP" sz="1200" b="0" dirty="0"/>
              <a:t>(</a:t>
            </a:r>
            <a:r>
              <a:rPr lang="ja-JP" altLang="en-US" sz="1200" b="0" dirty="0"/>
              <a:t>富士山</a:t>
            </a:r>
            <a:r>
              <a:rPr lang="en-US" altLang="ja-JP" sz="1200" b="0" dirty="0"/>
              <a:t>)</a:t>
            </a:r>
            <a:r>
              <a:rPr lang="ja-JP" altLang="en-US" sz="1200" b="0" dirty="0"/>
              <a:t> ブックマークをクリックします。</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a:t>
            </a:r>
            <a:r>
              <a:rPr lang="en-US" altLang="ja-JP" sz="1200" b="0" dirty="0"/>
              <a:t>SWIR</a:t>
            </a:r>
            <a:r>
              <a:rPr lang="ja-JP" altLang="en-US" sz="1200" b="0" dirty="0"/>
              <a:t> は </a:t>
            </a:r>
            <a:r>
              <a:rPr lang="en-US" altLang="ja-JP" sz="1200" b="0" dirty="0"/>
              <a:t>Short</a:t>
            </a:r>
            <a:r>
              <a:rPr lang="ja-JP" altLang="en-US" sz="1200" b="0" dirty="0"/>
              <a:t> </a:t>
            </a:r>
            <a:r>
              <a:rPr lang="en-US" altLang="ja-JP" sz="1200" b="0" dirty="0"/>
              <a:t>Wave</a:t>
            </a:r>
            <a:r>
              <a:rPr lang="ja-JP" altLang="en-US" sz="1200" b="0" dirty="0"/>
              <a:t> </a:t>
            </a:r>
            <a:r>
              <a:rPr lang="en-US" altLang="ja-JP" sz="1200" b="0" dirty="0"/>
              <a:t>Infrared</a:t>
            </a:r>
            <a:r>
              <a:rPr lang="ja-JP" altLang="en-US" sz="1200" b="0" dirty="0"/>
              <a:t> </a:t>
            </a:r>
            <a:r>
              <a:rPr lang="en-US" altLang="ja-JP" sz="1200" b="0" dirty="0"/>
              <a:t>Radiometer</a:t>
            </a:r>
            <a:r>
              <a:rPr lang="ja-JP" altLang="en-US" sz="1200" b="0" dirty="0"/>
              <a:t> の略称で、日本語では短波長赤外放射計といいます。（一般財団法人 リモート・センシング技術センター、</a:t>
            </a:r>
            <a:r>
              <a:rPr lang="en-US" altLang="ja-JP" sz="1200" b="0" dirty="0"/>
              <a:t>https://www.restec.or.jp/glossary/swir</a:t>
            </a:r>
            <a:r>
              <a:rPr lang="ja-JP" altLang="en-US" sz="1200" b="0" dirty="0" err="1"/>
              <a:t>、</a:t>
            </a:r>
            <a:r>
              <a:rPr lang="en-US" altLang="ja-JP" sz="1200" b="0" dirty="0"/>
              <a:t>2018</a:t>
            </a:r>
            <a:r>
              <a:rPr lang="ja-JP" altLang="en-US" sz="1200" b="0" dirty="0"/>
              <a:t>年</a:t>
            </a:r>
            <a:r>
              <a:rPr lang="en-US" altLang="ja-JP" sz="1200" b="0" dirty="0"/>
              <a:t>8</a:t>
            </a:r>
            <a:r>
              <a:rPr lang="ja-JP" altLang="en-US" sz="1200" b="0" dirty="0"/>
              <a:t>月</a:t>
            </a:r>
            <a:r>
              <a:rPr lang="en-US" altLang="ja-JP" sz="1200" b="0" dirty="0"/>
              <a:t>17</a:t>
            </a:r>
            <a:r>
              <a:rPr lang="ja-JP" altLang="en-US" sz="1200" b="0" dirty="0"/>
              <a:t>日参照）水や地質、地形の指数計算に使用されます。</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err="1"/>
              <a:t>ー</a:t>
            </a:r>
            <a:r>
              <a:rPr lang="ja-JP" altLang="en-US" sz="1200" b="0" dirty="0"/>
              <a:t>ーー関連情報</a:t>
            </a:r>
            <a:r>
              <a:rPr lang="ja-JP" altLang="en-US" sz="1200" b="0" dirty="0" err="1"/>
              <a:t>ー</a:t>
            </a:r>
            <a:r>
              <a:rPr lang="ja-JP" altLang="en-US" sz="1200" b="0" dirty="0"/>
              <a:t>ーー</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a:t>
            </a:r>
            <a:r>
              <a:rPr lang="en-US" altLang="ja-JP" sz="1200" b="0" dirty="0"/>
              <a:t>ArcGIS</a:t>
            </a:r>
            <a:r>
              <a:rPr lang="ja-JP" altLang="en-US" sz="1200" b="0" dirty="0"/>
              <a:t> </a:t>
            </a:r>
            <a:r>
              <a:rPr lang="en-US" altLang="ja-JP" sz="1200" b="0" dirty="0"/>
              <a:t>Pro</a:t>
            </a:r>
            <a:r>
              <a:rPr lang="ja-JP" altLang="en-US" sz="1200" b="0" dirty="0"/>
              <a:t> ヘルプ｜指数ギャラリー</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dirty="0"/>
              <a:t>https://pro.arcgis.com/ja/pro-app/help/data/imagery/indices-gallery.htm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9</a:t>
            </a:fld>
            <a:endParaRPr kumimoji="1" lang="ja-JP" altLang="en-US"/>
          </a:p>
        </p:txBody>
      </p:sp>
    </p:spTree>
    <p:extLst>
      <p:ext uri="{BB962C8B-B14F-4D97-AF65-F5344CB8AC3E}">
        <p14:creationId xmlns:p14="http://schemas.microsoft.com/office/powerpoint/2010/main" val="2343105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accent4"/>
                </a:solidFill>
              </a:rPr>
              <a:t>・</a:t>
            </a:r>
            <a:r>
              <a:rPr lang="en-US" altLang="ja-JP" sz="1200" b="0" dirty="0">
                <a:solidFill>
                  <a:schemeClr val="accent4"/>
                </a:solidFill>
              </a:rPr>
              <a:t>[Natural</a:t>
            </a:r>
            <a:r>
              <a:rPr lang="ja-JP" altLang="en-US" sz="1200" b="0" dirty="0">
                <a:solidFill>
                  <a:schemeClr val="accent4"/>
                </a:solidFill>
              </a:rPr>
              <a:t> </a:t>
            </a:r>
            <a:r>
              <a:rPr lang="en-US" altLang="ja-JP" sz="1200" b="0" dirty="0">
                <a:solidFill>
                  <a:schemeClr val="accent4"/>
                </a:solidFill>
              </a:rPr>
              <a:t>Color]</a:t>
            </a:r>
            <a:r>
              <a:rPr lang="ja-JP" altLang="en-US" sz="1200" b="0" dirty="0">
                <a:solidFill>
                  <a:schemeClr val="accent4"/>
                </a:solidFill>
              </a:rPr>
              <a:t> タブをクリックします。</a:t>
            </a:r>
            <a:endParaRPr lang="en-US" altLang="ja-JP" sz="1200" b="0" dirty="0">
              <a:solidFill>
                <a:schemeClr val="accent4"/>
              </a:solidFill>
            </a:endParaRPr>
          </a:p>
          <a:p>
            <a:pPr marL="0" indent="0">
              <a:buNone/>
            </a:pPr>
            <a:r>
              <a:rPr lang="ja-JP" altLang="en-US" sz="1200" b="0" dirty="0">
                <a:solidFill>
                  <a:schemeClr val="accent4"/>
                </a:solidFill>
              </a:rPr>
              <a:t>・</a:t>
            </a:r>
            <a:r>
              <a:rPr lang="en-US" altLang="ja-JP" sz="1200" b="0" dirty="0">
                <a:solidFill>
                  <a:schemeClr val="accent4"/>
                </a:solidFill>
              </a:rPr>
              <a:t>[Identify]</a:t>
            </a:r>
            <a:r>
              <a:rPr lang="ja-JP" altLang="en-US" sz="1200" b="0" dirty="0">
                <a:solidFill>
                  <a:schemeClr val="accent4"/>
                </a:solidFill>
              </a:rPr>
              <a:t> タブをクリックして撮影時期を確認します。</a:t>
            </a:r>
            <a:endParaRPr lang="en-US" altLang="ja-JP" sz="12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accent4"/>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10</a:t>
            </a:fld>
            <a:endParaRPr kumimoji="1" lang="ja-JP" altLang="en-US"/>
          </a:p>
        </p:txBody>
      </p:sp>
    </p:spTree>
    <p:extLst>
      <p:ext uri="{BB962C8B-B14F-4D97-AF65-F5344CB8AC3E}">
        <p14:creationId xmlns:p14="http://schemas.microsoft.com/office/powerpoint/2010/main" val="175027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bg1"/>
                </a:solidFill>
              </a:rPr>
              <a:t>・</a:t>
            </a:r>
            <a:r>
              <a:rPr lang="en-US" altLang="ja-JP" dirty="0">
                <a:solidFill>
                  <a:schemeClr val="bg1"/>
                </a:solidFill>
              </a:rPr>
              <a:t>[Identify]</a:t>
            </a:r>
            <a:r>
              <a:rPr lang="ja-JP" altLang="en-US" dirty="0">
                <a:solidFill>
                  <a:schemeClr val="bg1"/>
                </a:solidFill>
              </a:rPr>
              <a:t> タブを選択時にマップ上の任意の地点でクリックすると、その地点のスペクトラル情報の詳細が表示されます。（</a:t>
            </a:r>
            <a:r>
              <a:rPr lang="en-US" altLang="ja-JP" dirty="0">
                <a:solidFill>
                  <a:schemeClr val="bg1"/>
                </a:solidFill>
              </a:rPr>
              <a:t>[Show</a:t>
            </a:r>
            <a:r>
              <a:rPr lang="ja-JP" altLang="en-US" dirty="0">
                <a:solidFill>
                  <a:schemeClr val="bg1"/>
                </a:solidFill>
              </a:rPr>
              <a:t> </a:t>
            </a:r>
            <a:r>
              <a:rPr lang="en-US" altLang="ja-JP" dirty="0">
                <a:solidFill>
                  <a:schemeClr val="bg1"/>
                </a:solidFill>
              </a:rPr>
              <a:t>Spectral</a:t>
            </a:r>
            <a:r>
              <a:rPr lang="ja-JP" altLang="en-US" dirty="0">
                <a:solidFill>
                  <a:schemeClr val="bg1"/>
                </a:solidFill>
              </a:rPr>
              <a:t> </a:t>
            </a:r>
            <a:r>
              <a:rPr lang="en-US" altLang="ja-JP" dirty="0">
                <a:solidFill>
                  <a:schemeClr val="bg1"/>
                </a:solidFill>
              </a:rPr>
              <a:t>Profile]</a:t>
            </a:r>
            <a:r>
              <a:rPr lang="ja-JP" altLang="en-US" dirty="0">
                <a:solidFill>
                  <a:schemeClr val="bg1"/>
                </a:solidFill>
              </a:rPr>
              <a:t> チェックボックスで表示</a:t>
            </a:r>
            <a:r>
              <a:rPr lang="en-US" altLang="ja-JP" dirty="0">
                <a:solidFill>
                  <a:schemeClr val="bg1"/>
                </a:solidFill>
              </a:rPr>
              <a:t>/</a:t>
            </a:r>
            <a:r>
              <a:rPr lang="ja-JP" altLang="en-US" dirty="0">
                <a:solidFill>
                  <a:schemeClr val="bg1"/>
                </a:solidFill>
              </a:rPr>
              <a:t>非表示にできます。）</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11</a:t>
            </a:fld>
            <a:endParaRPr kumimoji="1" lang="ja-JP" altLang="en-US"/>
          </a:p>
        </p:txBody>
      </p:sp>
    </p:spTree>
    <p:extLst>
      <p:ext uri="{BB962C8B-B14F-4D97-AF65-F5344CB8AC3E}">
        <p14:creationId xmlns:p14="http://schemas.microsoft.com/office/powerpoint/2010/main" val="242880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12</a:t>
            </a:fld>
            <a:endParaRPr kumimoji="1" lang="ja-JP" altLang="en-US"/>
          </a:p>
        </p:txBody>
      </p:sp>
    </p:spTree>
    <p:extLst>
      <p:ext uri="{BB962C8B-B14F-4D97-AF65-F5344CB8AC3E}">
        <p14:creationId xmlns:p14="http://schemas.microsoft.com/office/powerpoint/2010/main" val="545112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en-US" altLang="ja-JP" sz="1200" b="0" dirty="0">
                <a:solidFill>
                  <a:schemeClr val="accent4"/>
                </a:solidFill>
              </a:rPr>
              <a:t>[Time]</a:t>
            </a:r>
            <a:r>
              <a:rPr lang="ja-JP" altLang="en-US" sz="1200" b="0" dirty="0">
                <a:solidFill>
                  <a:schemeClr val="accent4"/>
                </a:solidFill>
              </a:rPr>
              <a:t> タブをクリックし、 </a:t>
            </a:r>
            <a:r>
              <a:rPr lang="en-US" altLang="ja-JP" sz="1200" b="0" dirty="0">
                <a:solidFill>
                  <a:schemeClr val="accent4"/>
                </a:solidFill>
              </a:rPr>
              <a:t>[Time</a:t>
            </a:r>
            <a:r>
              <a:rPr lang="ja-JP" altLang="en-US" sz="1200" b="0" dirty="0">
                <a:solidFill>
                  <a:schemeClr val="accent4"/>
                </a:solidFill>
              </a:rPr>
              <a:t> </a:t>
            </a:r>
            <a:r>
              <a:rPr lang="en-US" altLang="ja-JP" sz="1200" b="0" dirty="0">
                <a:solidFill>
                  <a:schemeClr val="accent4"/>
                </a:solidFill>
              </a:rPr>
              <a:t>Line]</a:t>
            </a:r>
            <a:r>
              <a:rPr lang="ja-JP" altLang="en-US" sz="1200" b="0" dirty="0">
                <a:solidFill>
                  <a:schemeClr val="accent4"/>
                </a:solidFill>
              </a:rPr>
              <a:t> ウィンドウのタイムスライダーを操作して「</a:t>
            </a:r>
            <a:r>
              <a:rPr lang="en-US" altLang="ja-JP" sz="1200" dirty="0">
                <a:solidFill>
                  <a:srgbClr val="FF0000"/>
                </a:solidFill>
              </a:rPr>
              <a:t>1999</a:t>
            </a:r>
            <a:r>
              <a:rPr lang="ja-JP" altLang="en-US" sz="1200" dirty="0">
                <a:solidFill>
                  <a:srgbClr val="FF0000"/>
                </a:solidFill>
              </a:rPr>
              <a:t>年</a:t>
            </a:r>
            <a:r>
              <a:rPr lang="en-US" altLang="ja-JP" sz="1200" dirty="0">
                <a:solidFill>
                  <a:srgbClr val="FF0000"/>
                </a:solidFill>
              </a:rPr>
              <a:t>10</a:t>
            </a:r>
            <a:r>
              <a:rPr lang="ja-JP" altLang="en-US" sz="1200" dirty="0">
                <a:solidFill>
                  <a:srgbClr val="FF0000"/>
                </a:solidFill>
              </a:rPr>
              <a:t>月</a:t>
            </a:r>
            <a:r>
              <a:rPr lang="en-US" altLang="ja-JP" sz="1200" dirty="0">
                <a:solidFill>
                  <a:srgbClr val="FF0000"/>
                </a:solidFill>
              </a:rPr>
              <a:t>12</a:t>
            </a:r>
            <a:r>
              <a:rPr lang="ja-JP" altLang="en-US" sz="1200" dirty="0">
                <a:solidFill>
                  <a:srgbClr val="FF0000"/>
                </a:solidFill>
              </a:rPr>
              <a:t>日</a:t>
            </a:r>
            <a:r>
              <a:rPr lang="ja-JP" altLang="en-US" sz="1200" b="0" dirty="0">
                <a:solidFill>
                  <a:srgbClr val="FF0000"/>
                </a:solidFill>
              </a:rPr>
              <a:t>」に設定し、</a:t>
            </a:r>
            <a:r>
              <a:rPr lang="ja-JP" altLang="en-US" sz="1200" b="0" dirty="0">
                <a:solidFill>
                  <a:schemeClr val="accent4"/>
                </a:solidFill>
              </a:rPr>
              <a:t>過去の画像を確認します。</a:t>
            </a:r>
            <a:endParaRPr lang="en-US" altLang="ja-JP" sz="12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a:t>
            </a:r>
            <a:r>
              <a:rPr kumimoji="1" lang="en-US" altLang="ja-JP" dirty="0"/>
              <a:t>[Cloud</a:t>
            </a:r>
            <a:r>
              <a:rPr kumimoji="1" lang="ja-JP" altLang="en-US" dirty="0"/>
              <a:t> </a:t>
            </a:r>
            <a:r>
              <a:rPr kumimoji="1" lang="en-US" altLang="ja-JP" dirty="0"/>
              <a:t>Filter]</a:t>
            </a:r>
            <a:r>
              <a:rPr kumimoji="1" lang="ja-JP" altLang="en-US" dirty="0"/>
              <a:t> や </a:t>
            </a:r>
            <a:r>
              <a:rPr kumimoji="1" lang="en-US" altLang="ja-JP" dirty="0"/>
              <a:t>[Season</a:t>
            </a:r>
            <a:r>
              <a:rPr kumimoji="1" lang="ja-JP" altLang="en-US" dirty="0"/>
              <a:t> </a:t>
            </a:r>
            <a:r>
              <a:rPr kumimoji="1" lang="en-US" altLang="ja-JP" dirty="0"/>
              <a:t>Filter]</a:t>
            </a:r>
            <a:r>
              <a:rPr kumimoji="1" lang="ja-JP" altLang="en-US" dirty="0"/>
              <a:t> で表示枚数を制限することができます。デフォルトはそれぞれ 「</a:t>
            </a:r>
            <a:r>
              <a:rPr kumimoji="1" lang="en-US" altLang="ja-JP" dirty="0"/>
              <a:t>10</a:t>
            </a:r>
            <a:r>
              <a:rPr kumimoji="1" lang="ja-JP" altLang="en-US" dirty="0"/>
              <a:t>％ </a:t>
            </a:r>
            <a:r>
              <a:rPr kumimoji="1" lang="en-US" altLang="ja-JP" dirty="0"/>
              <a:t>Cloud</a:t>
            </a:r>
            <a:r>
              <a:rPr kumimoji="1" lang="ja-JP" altLang="en-US" dirty="0"/>
              <a:t>」と「</a:t>
            </a:r>
            <a:r>
              <a:rPr kumimoji="1" lang="en-US" altLang="ja-JP" dirty="0"/>
              <a:t>All</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13</a:t>
            </a:fld>
            <a:endParaRPr kumimoji="1" lang="ja-JP" altLang="en-US"/>
          </a:p>
        </p:txBody>
      </p:sp>
    </p:spTree>
    <p:extLst>
      <p:ext uri="{BB962C8B-B14F-4D97-AF65-F5344CB8AC3E}">
        <p14:creationId xmlns:p14="http://schemas.microsoft.com/office/powerpoint/2010/main" val="1100215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[Time]</a:t>
            </a:r>
            <a:r>
              <a:rPr kumimoji="1" lang="ja-JP" altLang="en-US" dirty="0"/>
              <a:t> タブを選択時にマップ上</a:t>
            </a:r>
            <a:r>
              <a:rPr lang="ja-JP" altLang="en-US" dirty="0"/>
              <a:t>の任意の地点</a:t>
            </a:r>
            <a:r>
              <a:rPr kumimoji="1" lang="ja-JP" altLang="en-US" dirty="0"/>
              <a:t>でクリックすると、その地点のプロフィール情報が表示されます。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8F8966D3-E5E4-4E18-8944-F2D14AB7B2EF}" type="slidenum">
              <a:rPr kumimoji="1" lang="ja-JP" altLang="en-US" smtClean="0"/>
              <a:t>14</a:t>
            </a:fld>
            <a:endParaRPr kumimoji="1" lang="ja-JP" altLang="en-US"/>
          </a:p>
        </p:txBody>
      </p:sp>
    </p:spTree>
    <p:extLst>
      <p:ext uri="{BB962C8B-B14F-4D97-AF65-F5344CB8AC3E}">
        <p14:creationId xmlns:p14="http://schemas.microsoft.com/office/powerpoint/2010/main" val="3638893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276872"/>
            <a:ext cx="8572560" cy="1428760"/>
          </a:xfrm>
        </p:spPr>
        <p:txBody>
          <a:bodyPr anchor="ctr">
            <a:normAutofit/>
          </a:bodyPr>
          <a:lstStyle>
            <a:lvl1pPr algn="ctr">
              <a:defRPr sz="2025">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6" name="Text Placeholder 12"/>
          <p:cNvSpPr>
            <a:spLocks noGrp="1"/>
          </p:cNvSpPr>
          <p:nvPr>
            <p:ph type="subTitle" idx="1"/>
          </p:nvPr>
        </p:nvSpPr>
        <p:spPr>
          <a:xfrm>
            <a:off x="1692277" y="4205704"/>
            <a:ext cx="5759450" cy="1420825"/>
          </a:xfrm>
        </p:spPr>
        <p:txBody>
          <a:bodyPr>
            <a:normAutofit/>
          </a:bodyPr>
          <a:lstStyle>
            <a:lvl1pPr marL="0" indent="0" algn="ctr">
              <a:spcAft>
                <a:spcPct val="0"/>
              </a:spcAft>
              <a:buFont typeface="Wingdings" pitchFamily="2" charset="2"/>
              <a:buNone/>
              <a:defRPr sz="135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104914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85728"/>
            <a:ext cx="8572560" cy="1214446"/>
          </a:xfrm>
        </p:spPr>
        <p:txBody>
          <a:bodyPr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50" y="1500178"/>
            <a:ext cx="8572500" cy="4635515"/>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Tree>
    <p:extLst>
      <p:ext uri="{BB962C8B-B14F-4D97-AF65-F5344CB8AC3E}">
        <p14:creationId xmlns:p14="http://schemas.microsoft.com/office/powerpoint/2010/main" val="93906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wrap="square"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50" y="1500174"/>
            <a:ext cx="8572500" cy="4635516"/>
          </a:xfrm>
        </p:spPr>
        <p:txBody>
          <a:bodyPr/>
          <a:lstStyle>
            <a:lvl6pPr>
              <a:buNone/>
              <a:defRPr/>
            </a:lvl6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sp>
        <p:nvSpPr>
          <p:cNvPr id="9" name="テキスト プレースホルダ 8"/>
          <p:cNvSpPr>
            <a:spLocks noGrp="1"/>
          </p:cNvSpPr>
          <p:nvPr>
            <p:ph type="body" sz="quarter" idx="14"/>
          </p:nvPr>
        </p:nvSpPr>
        <p:spPr>
          <a:xfrm>
            <a:off x="285780" y="928670"/>
            <a:ext cx="8572500" cy="571504"/>
          </a:xfrm>
        </p:spPr>
        <p:txBody>
          <a:bodyPr tIns="0" bIns="0"/>
          <a:lstStyle>
            <a:lvl1pPr>
              <a:buNone/>
              <a:defRPr b="1">
                <a:solidFill>
                  <a:srgbClr val="FF9900"/>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393618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14620"/>
            <a:ext cx="8572560" cy="1428760"/>
          </a:xfrm>
        </p:spPr>
        <p:txBody>
          <a:bodyPr anchor="ctr">
            <a:normAutofit/>
          </a:bodyPr>
          <a:lstStyle>
            <a:lvl1pPr algn="r">
              <a:defRPr sz="2025">
                <a:effectLst>
                  <a:outerShdw blurRad="38100" dist="38100" dir="2700000" algn="tl">
                    <a:srgbClr val="000000">
                      <a:alpha val="43137"/>
                    </a:srgbClr>
                  </a:outerShdw>
                </a:effectLst>
              </a:defRPr>
            </a:lvl1p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6" name="Text Placeholder 12"/>
          <p:cNvSpPr>
            <a:spLocks noGrp="1"/>
          </p:cNvSpPr>
          <p:nvPr>
            <p:ph type="subTitle" idx="1"/>
          </p:nvPr>
        </p:nvSpPr>
        <p:spPr>
          <a:xfrm>
            <a:off x="3143240" y="4643452"/>
            <a:ext cx="5715039" cy="1420825"/>
          </a:xfrm>
        </p:spPr>
        <p:txBody>
          <a:bodyPr>
            <a:normAutofit/>
          </a:bodyPr>
          <a:lstStyle>
            <a:lvl1pPr marL="0" indent="0" algn="r">
              <a:spcAft>
                <a:spcPct val="0"/>
              </a:spcAft>
              <a:buFont typeface="Wingdings" pitchFamily="2" charset="2"/>
              <a:buNone/>
              <a:defRPr sz="1350" b="1" smtClean="0">
                <a:effectLst>
                  <a:outerShdw blurRad="38100" dist="38100" dir="2700000" algn="tl">
                    <a:srgbClr val="000000">
                      <a:alpha val="43137"/>
                    </a:srgbClr>
                  </a:outerShdw>
                </a:effectLst>
                <a:latin typeface="+mj-ea"/>
                <a:ea typeface="+mj-ea"/>
              </a:defRPr>
            </a:lvl1pPr>
          </a:lstStyle>
          <a:p>
            <a:r>
              <a:rPr lang="ja-JP" altLang="en-US"/>
              <a:t>マスター サブタイトルの書式設定</a:t>
            </a:r>
            <a:endParaRPr lang="ja-JP" altLang="en-US" dirty="0"/>
          </a:p>
        </p:txBody>
      </p:sp>
    </p:spTree>
    <p:extLst>
      <p:ext uri="{BB962C8B-B14F-4D97-AF65-F5344CB8AC3E}">
        <p14:creationId xmlns:p14="http://schemas.microsoft.com/office/powerpoint/2010/main" val="5991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21"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4643439"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Tree>
    <p:extLst>
      <p:ext uri="{BB962C8B-B14F-4D97-AF65-F5344CB8AC3E}">
        <p14:creationId xmlns:p14="http://schemas.microsoft.com/office/powerpoint/2010/main" val="171905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つのコンテンツ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7" name="コンテンツ プレースホルダ 6"/>
          <p:cNvSpPr>
            <a:spLocks noGrp="1"/>
          </p:cNvSpPr>
          <p:nvPr>
            <p:ph sz="quarter" idx="13"/>
          </p:nvPr>
        </p:nvSpPr>
        <p:spPr>
          <a:xfrm>
            <a:off x="285721" y="1500174"/>
            <a:ext cx="4143404"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コンテンツ プレースホルダ 8"/>
          <p:cNvSpPr>
            <a:spLocks noGrp="1"/>
          </p:cNvSpPr>
          <p:nvPr>
            <p:ph sz="quarter" idx="14"/>
          </p:nvPr>
        </p:nvSpPr>
        <p:spPr>
          <a:xfrm>
            <a:off x="4643439" y="1500174"/>
            <a:ext cx="4214842" cy="4635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テキスト プレースホルダ 8"/>
          <p:cNvSpPr>
            <a:spLocks noGrp="1"/>
          </p:cNvSpPr>
          <p:nvPr>
            <p:ph type="body" sz="quarter" idx="15"/>
          </p:nvPr>
        </p:nvSpPr>
        <p:spPr>
          <a:xfrm>
            <a:off x="285780" y="928670"/>
            <a:ext cx="8572500" cy="571504"/>
          </a:xfrm>
        </p:spPr>
        <p:txBody>
          <a:bodyPr tIns="0" bIns="0"/>
          <a:lstStyle>
            <a:lvl1pPr>
              <a:buNone/>
              <a:defRPr b="1">
                <a:solidFill>
                  <a:srgbClr val="FF9900"/>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187229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Tree>
    <p:extLst>
      <p:ext uri="{BB962C8B-B14F-4D97-AF65-F5344CB8AC3E}">
        <p14:creationId xmlns:p14="http://schemas.microsoft.com/office/powerpoint/2010/main" val="265137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のみ (2)">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357166"/>
            <a:ext cx="8572560" cy="571504"/>
          </a:xfrm>
        </p:spPr>
        <p:txBody>
          <a:bodyPr lIns="72000" tIns="0" rIns="72000" bIns="0" anchor="ctr"/>
          <a:lstStyle/>
          <a:p>
            <a:r>
              <a:rPr kumimoji="1" lang="ja-JP" altLang="en-US"/>
              <a:t>マスター タイトルの書式設定</a:t>
            </a:r>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
        <p:nvSpPr>
          <p:cNvPr id="9" name="テキスト プレースホルダ 8"/>
          <p:cNvSpPr>
            <a:spLocks noGrp="1"/>
          </p:cNvSpPr>
          <p:nvPr>
            <p:ph type="body" sz="quarter" idx="14"/>
          </p:nvPr>
        </p:nvSpPr>
        <p:spPr>
          <a:xfrm>
            <a:off x="285780" y="928670"/>
            <a:ext cx="8572500" cy="571504"/>
          </a:xfrm>
        </p:spPr>
        <p:txBody>
          <a:bodyPr tIns="0" bIns="0"/>
          <a:lstStyle>
            <a:lvl1pPr>
              <a:buNone/>
              <a:defRPr b="1">
                <a:solidFill>
                  <a:srgbClr val="FF9900"/>
                </a:solidFill>
                <a:effectLst>
                  <a:outerShdw blurRad="38100" dist="38100" dir="2700000" algn="tl">
                    <a:srgbClr val="000000">
                      <a:alpha val="43137"/>
                    </a:srgbClr>
                  </a:outerShdw>
                </a:effectLst>
              </a:defRPr>
            </a:lvl1pPr>
          </a:lstStyle>
          <a:p>
            <a:pPr lvl="0"/>
            <a:r>
              <a:rPr kumimoji="1" lang="ja-JP" altLang="en-US"/>
              <a:t>マスター テキストの書式設定</a:t>
            </a:r>
          </a:p>
        </p:txBody>
      </p:sp>
    </p:spTree>
    <p:extLst>
      <p:ext uri="{BB962C8B-B14F-4D97-AF65-F5344CB8AC3E}">
        <p14:creationId xmlns:p14="http://schemas.microsoft.com/office/powerpoint/2010/main" val="34525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7E94DEF-D429-47B4-8E0F-58CD298B3C00}" type="slidenum">
              <a:rPr kumimoji="1" lang="ja-JP" altLang="en-US" smtClean="0"/>
              <a:t>‹#›</a:t>
            </a:fld>
            <a:endParaRPr kumimoji="1" lang="ja-JP" altLang="en-US"/>
          </a:p>
        </p:txBody>
      </p:sp>
    </p:spTree>
    <p:extLst>
      <p:ext uri="{BB962C8B-B14F-4D97-AF65-F5344CB8AC3E}">
        <p14:creationId xmlns:p14="http://schemas.microsoft.com/office/powerpoint/2010/main" val="263920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9" name="タイトル プレースホルダ 8"/>
          <p:cNvSpPr>
            <a:spLocks noGrp="1"/>
          </p:cNvSpPr>
          <p:nvPr>
            <p:ph type="title"/>
          </p:nvPr>
        </p:nvSpPr>
        <p:spPr>
          <a:xfrm>
            <a:off x="285720" y="285728"/>
            <a:ext cx="8572560" cy="1214446"/>
          </a:xfrm>
          <a:prstGeom prst="rect">
            <a:avLst/>
          </a:prstGeom>
        </p:spPr>
        <p:txBody>
          <a:bodyPr vert="horz" lIns="72000" tIns="0" rIns="72000" bIns="0" rtlCol="0" anchor="ctr">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85720" y="1500178"/>
            <a:ext cx="8572560" cy="4635535"/>
          </a:xfrm>
          <a:prstGeom prst="rect">
            <a:avLst/>
          </a:prstGeom>
        </p:spPr>
        <p:txBody>
          <a:bodyPr vert="horz" lIns="72000" tIns="72000" rIns="72000" bIns="7200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a:p>
            <a:pPr lvl="5"/>
            <a:r>
              <a:rPr kumimoji="1" lang="ja-JP" altLang="en-US" dirty="0"/>
              <a:t>第</a:t>
            </a:r>
            <a:r>
              <a:rPr kumimoji="1" lang="en-US" altLang="ja-JP" dirty="0"/>
              <a:t>6</a:t>
            </a:r>
            <a:r>
              <a:rPr kumimoji="1" lang="ja-JP" altLang="en-US" dirty="0"/>
              <a:t>レベル</a:t>
            </a:r>
            <a:endParaRPr kumimoji="1" lang="en-US" altLang="ja-JP" dirty="0"/>
          </a:p>
          <a:p>
            <a:pPr lvl="6"/>
            <a:r>
              <a:rPr kumimoji="1" lang="ja-JP" altLang="en-US" dirty="0"/>
              <a:t>第</a:t>
            </a:r>
            <a:r>
              <a:rPr kumimoji="1" lang="en-US" altLang="ja-JP" dirty="0"/>
              <a:t>7</a:t>
            </a:r>
            <a:r>
              <a:rPr kumimoji="1" lang="ja-JP" altLang="en-US" dirty="0"/>
              <a:t>レベル</a:t>
            </a:r>
            <a:endParaRPr kumimoji="1" lang="en-US" altLang="ja-JP" dirty="0"/>
          </a:p>
          <a:p>
            <a:pPr lvl="7"/>
            <a:r>
              <a:rPr kumimoji="1" lang="ja-JP" altLang="en-US" dirty="0"/>
              <a:t>第</a:t>
            </a:r>
            <a:r>
              <a:rPr kumimoji="1" lang="en-US" altLang="ja-JP" dirty="0"/>
              <a:t>8</a:t>
            </a:r>
            <a:r>
              <a:rPr kumimoji="1" lang="ja-JP" altLang="en-US" dirty="0"/>
              <a:t>レベル</a:t>
            </a:r>
            <a:endParaRPr kumimoji="1" lang="en-US" altLang="ja-JP" dirty="0"/>
          </a:p>
          <a:p>
            <a:pPr lvl="8"/>
            <a:r>
              <a:rPr kumimoji="1" lang="ja-JP" altLang="en-US" dirty="0"/>
              <a:t>第</a:t>
            </a:r>
            <a:r>
              <a:rPr kumimoji="1" lang="en-US" altLang="ja-JP" dirty="0"/>
              <a:t>9</a:t>
            </a:r>
            <a:r>
              <a:rPr kumimoji="1" lang="ja-JP" altLang="en-US" dirty="0"/>
              <a:t>レベル</a:t>
            </a:r>
          </a:p>
        </p:txBody>
      </p:sp>
      <p:sp>
        <p:nvSpPr>
          <p:cNvPr id="12" name="フッター プレースホルダ 11"/>
          <p:cNvSpPr>
            <a:spLocks noGrp="1"/>
          </p:cNvSpPr>
          <p:nvPr>
            <p:ph type="ftr" sz="quarter" idx="3"/>
          </p:nvPr>
        </p:nvSpPr>
        <p:spPr>
          <a:xfrm>
            <a:off x="0" y="6135710"/>
            <a:ext cx="3857620" cy="214314"/>
          </a:xfrm>
          <a:prstGeom prst="rect">
            <a:avLst/>
          </a:prstGeom>
        </p:spPr>
        <p:txBody>
          <a:bodyPr vert="horz" wrap="none" lIns="72000" tIns="72000" rIns="72000" bIns="72000" rtlCol="0" anchor="ctr">
            <a:noAutofit/>
          </a:bodyPr>
          <a:lstStyle>
            <a:lvl1pPr algn="l">
              <a:defRPr sz="563">
                <a:solidFill>
                  <a:schemeClr val="tx1"/>
                </a:solidFill>
              </a:defRPr>
            </a:lvl1pPr>
          </a:lstStyle>
          <a:p>
            <a:endParaRPr kumimoji="1" lang="ja-JP" altLang="en-US"/>
          </a:p>
        </p:txBody>
      </p:sp>
      <p:sp>
        <p:nvSpPr>
          <p:cNvPr id="13" name="スライド番号プレースホルダ 12"/>
          <p:cNvSpPr>
            <a:spLocks noGrp="1"/>
          </p:cNvSpPr>
          <p:nvPr>
            <p:ph type="sldNum" sz="quarter" idx="4"/>
          </p:nvPr>
        </p:nvSpPr>
        <p:spPr>
          <a:xfrm>
            <a:off x="108000" y="6633376"/>
            <a:ext cx="900000" cy="180000"/>
          </a:xfrm>
          <a:prstGeom prst="rect">
            <a:avLst/>
          </a:prstGeom>
        </p:spPr>
        <p:txBody>
          <a:bodyPr vert="horz" wrap="none" lIns="72000" tIns="72000" rIns="72000" bIns="72000" rtlCol="0" anchor="ctr">
            <a:noAutofit/>
          </a:bodyPr>
          <a:lstStyle>
            <a:lvl1pPr algn="l">
              <a:defRPr sz="563">
                <a:solidFill>
                  <a:schemeClr val="tx1"/>
                </a:solidFill>
              </a:defRPr>
            </a:lvl1pPr>
          </a:lstStyle>
          <a:p>
            <a:fld id="{F7E94DEF-D429-47B4-8E0F-58CD298B3C00}" type="slidenum">
              <a:rPr kumimoji="1" lang="ja-JP" altLang="en-US" smtClean="0"/>
              <a:t>‹#›</a:t>
            </a:fld>
            <a:endParaRPr kumimoji="1" lang="ja-JP" altLang="en-US"/>
          </a:p>
        </p:txBody>
      </p:sp>
    </p:spTree>
    <p:extLst>
      <p:ext uri="{BB962C8B-B14F-4D97-AF65-F5344CB8AC3E}">
        <p14:creationId xmlns:p14="http://schemas.microsoft.com/office/powerpoint/2010/main" val="326711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514350" rtl="0" eaLnBrk="1" latinLnBrk="0" hangingPunct="1">
        <a:spcBef>
          <a:spcPct val="0"/>
        </a:spcBef>
        <a:buNone/>
        <a:defRPr kumimoji="1" sz="1800" b="1" kern="1200">
          <a:solidFill>
            <a:srgbClr val="003366"/>
          </a:solidFill>
          <a:effectLst>
            <a:outerShdw blurRad="38100" dist="38100" dir="2700000" algn="tl">
              <a:srgbClr val="000000">
                <a:alpha val="43137"/>
              </a:srgbClr>
            </a:outerShdw>
          </a:effectLst>
          <a:latin typeface="+mj-lt"/>
          <a:ea typeface="+mj-ea"/>
          <a:cs typeface="+mj-cs"/>
        </a:defRPr>
      </a:lvl1pPr>
    </p:titleStyle>
    <p:body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3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22.jpg"/><Relationship Id="rId4" Type="http://schemas.openxmlformats.org/officeDocument/2006/relationships/image" Target="../media/image6.svg"/><Relationship Id="rId9"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3.pn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0.jpg"/><Relationship Id="rId4" Type="http://schemas.openxmlformats.org/officeDocument/2006/relationships/image" Target="../media/image4.svg"/><Relationship Id="rId9" Type="http://schemas.openxmlformats.org/officeDocument/2006/relationships/image" Target="../media/image39.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landsatexplorer.esri.com/" TargetMode="Externa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41.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6.xml"/><Relationship Id="rId5" Type="http://schemas.openxmlformats.org/officeDocument/2006/relationships/slide" Target="slide6.xml"/><Relationship Id="rId10"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45.jpg"/><Relationship Id="rId18" Type="http://schemas.openxmlformats.org/officeDocument/2006/relationships/image" Target="../media/image49.jpg"/><Relationship Id="rId3" Type="http://schemas.openxmlformats.org/officeDocument/2006/relationships/image" Target="../media/image21.jpg"/><Relationship Id="rId21" Type="http://schemas.openxmlformats.org/officeDocument/2006/relationships/image" Target="../media/image30.jpg"/><Relationship Id="rId7" Type="http://schemas.openxmlformats.org/officeDocument/2006/relationships/image" Target="../media/image26.jpg"/><Relationship Id="rId12" Type="http://schemas.openxmlformats.org/officeDocument/2006/relationships/image" Target="../media/image44.jpg"/><Relationship Id="rId17" Type="http://schemas.openxmlformats.org/officeDocument/2006/relationships/image" Target="../media/image48.jpg"/><Relationship Id="rId2" Type="http://schemas.openxmlformats.org/officeDocument/2006/relationships/notesSlide" Target="../notesSlides/notesSlide13.xml"/><Relationship Id="rId16" Type="http://schemas.openxmlformats.org/officeDocument/2006/relationships/image" Target="../media/image24.jpg"/><Relationship Id="rId20" Type="http://schemas.openxmlformats.org/officeDocument/2006/relationships/image" Target="../media/image51.jpg"/><Relationship Id="rId1" Type="http://schemas.openxmlformats.org/officeDocument/2006/relationships/slideLayout" Target="../slideLayouts/slideLayout2.xml"/><Relationship Id="rId6" Type="http://schemas.openxmlformats.org/officeDocument/2006/relationships/image" Target="../media/image25.jpg"/><Relationship Id="rId11" Type="http://schemas.openxmlformats.org/officeDocument/2006/relationships/image" Target="../media/image43.jpg"/><Relationship Id="rId5" Type="http://schemas.openxmlformats.org/officeDocument/2006/relationships/image" Target="../media/image23.jpg"/><Relationship Id="rId15" Type="http://schemas.openxmlformats.org/officeDocument/2006/relationships/image" Target="../media/image47.jpg"/><Relationship Id="rId10" Type="http://schemas.openxmlformats.org/officeDocument/2006/relationships/image" Target="../media/image42.jpg"/><Relationship Id="rId19" Type="http://schemas.openxmlformats.org/officeDocument/2006/relationships/image" Target="../media/image50.jpg"/><Relationship Id="rId4" Type="http://schemas.openxmlformats.org/officeDocument/2006/relationships/image" Target="../media/image22.jpg"/><Relationship Id="rId9" Type="http://schemas.openxmlformats.org/officeDocument/2006/relationships/image" Target="../media/image29.jpg"/><Relationship Id="rId14" Type="http://schemas.openxmlformats.org/officeDocument/2006/relationships/image" Target="../media/image46.jpg"/></Relationships>
</file>

<file path=ppt/slides/_rels/slide21.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52.jpg"/><Relationship Id="rId7" Type="http://schemas.openxmlformats.org/officeDocument/2006/relationships/image" Target="../media/image5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22.jpg"/><Relationship Id="rId10" Type="http://schemas.openxmlformats.org/officeDocument/2006/relationships/image" Target="../media/image4.svg"/><Relationship Id="rId4" Type="http://schemas.openxmlformats.org/officeDocument/2006/relationships/image" Target="../media/image21.jp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pg"/><Relationship Id="rId7" Type="http://schemas.openxmlformats.org/officeDocument/2006/relationships/image" Target="../media/image5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54.jpg"/><Relationship Id="rId10" Type="http://schemas.openxmlformats.org/officeDocument/2006/relationships/image" Target="../media/image30.jpg"/><Relationship Id="rId4" Type="http://schemas.openxmlformats.org/officeDocument/2006/relationships/image" Target="../media/image22.jpg"/><Relationship Id="rId9"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learn.arcgis.com/ja/projects/get-started-with-imagery/" TargetMode="External"/><Relationship Id="rId7" Type="http://schemas.openxmlformats.org/officeDocument/2006/relationships/image" Target="../media/image4.svg"/><Relationship Id="rId2" Type="http://schemas.openxmlformats.org/officeDocument/2006/relationships/hyperlink" Target="http://learn.arcgis.com/ja/"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landsatexplorer.esri.com/" TargetMode="External"/><Relationship Id="rId4" Type="http://schemas.openxmlformats.org/officeDocument/2006/relationships/hyperlink" Target="http://learn.arcgis.com/ja/projects/get-started-with-imagery/app/" TargetMode="External"/><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64.jpg"/><Relationship Id="rId7" Type="http://schemas.openxmlformats.org/officeDocument/2006/relationships/image" Target="../media/image5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image" Target="../media/image30.jpg"/><Relationship Id="rId5" Type="http://schemas.openxmlformats.org/officeDocument/2006/relationships/image" Target="../media/image21.jpg"/><Relationship Id="rId10" Type="http://schemas.openxmlformats.org/officeDocument/2006/relationships/image" Target="../media/image4.svg"/><Relationship Id="rId4" Type="http://schemas.openxmlformats.org/officeDocument/2006/relationships/image" Target="../media/image65.jp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1.jpg"/><Relationship Id="rId7" Type="http://schemas.openxmlformats.org/officeDocument/2006/relationships/image" Target="../media/image70.jpg"/><Relationship Id="rId12"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9.jpg"/><Relationship Id="rId11" Type="http://schemas.openxmlformats.org/officeDocument/2006/relationships/image" Target="../media/image4.svg"/><Relationship Id="rId5" Type="http://schemas.openxmlformats.org/officeDocument/2006/relationships/image" Target="../media/image54.jpg"/><Relationship Id="rId10" Type="http://schemas.openxmlformats.org/officeDocument/2006/relationships/image" Target="../media/image3.png"/><Relationship Id="rId4" Type="http://schemas.openxmlformats.org/officeDocument/2006/relationships/image" Target="../media/image22.jpg"/><Relationship Id="rId9"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srij.com/gis-guide/imagery/images/" TargetMode="External"/><Relationship Id="rId4" Type="http://schemas.openxmlformats.org/officeDocument/2006/relationships/hyperlink" Target="http://www.jaxa.jp/projects/sat/alos2/index_j.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srij.com/gis-guide/imagery/imag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learn.arcgis.com/ja/projects/assess-burn-scars-with-satellite-imagery/" TargetMode="External"/><Relationship Id="rId5" Type="http://schemas.openxmlformats.org/officeDocument/2006/relationships/hyperlink" Target="https://blog.esrij.com/2014/08/26/arcgis-landsat-890b/" TargetMode="External"/><Relationship Id="rId4" Type="http://schemas.openxmlformats.org/officeDocument/2006/relationships/hyperlink" Target="https://blog.esrij.com/2017/04/28/post-2447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srij.com/products/arcgis-onlin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learn.arcgis.com/ja/projects/get-started-with-imagery/app/" TargetMode="External"/><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g"/><Relationship Id="rId18" Type="http://schemas.openxmlformats.org/officeDocument/2006/relationships/image" Target="../media/image28.jp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g"/><Relationship Id="rId17" Type="http://schemas.openxmlformats.org/officeDocument/2006/relationships/image" Target="../media/image27.jpg"/><Relationship Id="rId2" Type="http://schemas.openxmlformats.org/officeDocument/2006/relationships/image" Target="../media/image12.jpg"/><Relationship Id="rId16" Type="http://schemas.openxmlformats.org/officeDocument/2006/relationships/image" Target="../media/image26.jpg"/><Relationship Id="rId20"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jpg"/><Relationship Id="rId15" Type="http://schemas.openxmlformats.org/officeDocument/2006/relationships/image" Target="../media/image25.jpg"/><Relationship Id="rId10" Type="http://schemas.openxmlformats.org/officeDocument/2006/relationships/image" Target="../media/image20.jpg"/><Relationship Id="rId19" Type="http://schemas.openxmlformats.org/officeDocument/2006/relationships/image" Target="../media/image29.jpg"/><Relationship Id="rId4" Type="http://schemas.openxmlformats.org/officeDocument/2006/relationships/image" Target="../media/image14.jpg"/><Relationship Id="rId9" Type="http://schemas.openxmlformats.org/officeDocument/2006/relationships/image" Target="../media/image19.jpg"/><Relationship Id="rId14" Type="http://schemas.openxmlformats.org/officeDocument/2006/relationships/image" Target="../media/image24.jp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31.jpg"/><Relationship Id="rId10" Type="http://schemas.openxmlformats.org/officeDocument/2006/relationships/image" Target="../media/image32.jpg"/><Relationship Id="rId4" Type="http://schemas.openxmlformats.org/officeDocument/2006/relationships/image" Target="../media/image4.sv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B39CBF-2DB6-479F-93AF-2E2BC8870C79}"/>
              </a:ext>
            </a:extLst>
          </p:cNvPr>
          <p:cNvSpPr>
            <a:spLocks noGrp="1"/>
          </p:cNvSpPr>
          <p:nvPr>
            <p:ph type="title"/>
          </p:nvPr>
        </p:nvSpPr>
        <p:spPr>
          <a:xfrm>
            <a:off x="489097" y="2335260"/>
            <a:ext cx="8165805" cy="1790700"/>
          </a:xfrm>
        </p:spPr>
        <p:txBody>
          <a:bodyPr>
            <a:normAutofit/>
          </a:bodyPr>
          <a:lstStyle/>
          <a:p>
            <a:r>
              <a:rPr lang="ja-JP" altLang="en-US" sz="4800" dirty="0"/>
              <a:t>衛星画像で日本を探索</a:t>
            </a:r>
            <a:br>
              <a:rPr lang="en-US" altLang="ja-JP" dirty="0"/>
            </a:br>
            <a:r>
              <a:rPr lang="ja-JP" altLang="en-US" sz="4000" dirty="0"/>
              <a:t>～</a:t>
            </a:r>
            <a:r>
              <a:rPr lang="en-US" altLang="ja-JP" sz="4000" dirty="0"/>
              <a:t> Landsat</a:t>
            </a:r>
            <a:r>
              <a:rPr lang="ja-JP" altLang="en-US" sz="4000" dirty="0"/>
              <a:t> 活用～</a:t>
            </a:r>
            <a:endParaRPr kumimoji="1" lang="ja-JP" altLang="en-US" sz="4000" dirty="0"/>
          </a:p>
        </p:txBody>
      </p:sp>
      <p:sp>
        <p:nvSpPr>
          <p:cNvPr id="3" name="サブタイトル 2">
            <a:extLst>
              <a:ext uri="{FF2B5EF4-FFF2-40B4-BE49-F238E27FC236}">
                <a16:creationId xmlns:a16="http://schemas.microsoft.com/office/drawing/2014/main" id="{7F0B093C-F046-4695-86EF-1458CB15159B}"/>
              </a:ext>
            </a:extLst>
          </p:cNvPr>
          <p:cNvSpPr>
            <a:spLocks noGrp="1"/>
          </p:cNvSpPr>
          <p:nvPr>
            <p:ph type="subTitle" idx="1"/>
          </p:nvPr>
        </p:nvSpPr>
        <p:spPr/>
        <p:txBody>
          <a:bodyPr>
            <a:normAutofit/>
          </a:bodyPr>
          <a:lstStyle/>
          <a:p>
            <a:r>
              <a:rPr kumimoji="1" lang="en-US" altLang="ja-JP" sz="2000" dirty="0"/>
              <a:t>ESRI</a:t>
            </a:r>
            <a:r>
              <a:rPr lang="ja-JP" altLang="en-US" sz="2000" dirty="0"/>
              <a:t>ジャパン 株式会社</a:t>
            </a:r>
            <a:endParaRPr lang="en-US" altLang="ja-JP" sz="2000" dirty="0"/>
          </a:p>
          <a:p>
            <a:r>
              <a:rPr kumimoji="1" lang="en-US" altLang="ja-JP" sz="2000" dirty="0"/>
              <a:t>2018</a:t>
            </a:r>
            <a:r>
              <a:rPr kumimoji="1" lang="ja-JP" altLang="en-US" sz="2000" dirty="0"/>
              <a:t>年</a:t>
            </a:r>
            <a:r>
              <a:rPr kumimoji="1" lang="en-US" altLang="ja-JP" sz="2000" dirty="0"/>
              <a:t>8</a:t>
            </a:r>
            <a:r>
              <a:rPr kumimoji="1" lang="ja-JP" altLang="en-US" sz="2000" dirty="0"/>
              <a:t>月</a:t>
            </a:r>
          </a:p>
        </p:txBody>
      </p:sp>
    </p:spTree>
    <p:extLst>
      <p:ext uri="{BB962C8B-B14F-4D97-AF65-F5344CB8AC3E}">
        <p14:creationId xmlns:p14="http://schemas.microsoft.com/office/powerpoint/2010/main" val="359369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E68A69-CCE4-47F6-BED3-90DF6F795D97}"/>
              </a:ext>
            </a:extLst>
          </p:cNvPr>
          <p:cNvSpPr>
            <a:spLocks noGrp="1"/>
          </p:cNvSpPr>
          <p:nvPr>
            <p:ph type="title"/>
          </p:nvPr>
        </p:nvSpPr>
        <p:spPr/>
        <p:txBody>
          <a:bodyPr/>
          <a:lstStyle/>
          <a:p>
            <a:endParaRPr kumimoji="1" lang="ja-JP" altLang="en-US" dirty="0"/>
          </a:p>
        </p:txBody>
      </p:sp>
      <p:sp>
        <p:nvSpPr>
          <p:cNvPr id="3" name="スライド番号プレースホルダー 2">
            <a:extLst>
              <a:ext uri="{FF2B5EF4-FFF2-40B4-BE49-F238E27FC236}">
                <a16:creationId xmlns:a16="http://schemas.microsoft.com/office/drawing/2014/main" id="{CB50015E-1A45-4745-9F7B-05234225B4D5}"/>
              </a:ext>
            </a:extLst>
          </p:cNvPr>
          <p:cNvSpPr>
            <a:spLocks noGrp="1"/>
          </p:cNvSpPr>
          <p:nvPr>
            <p:ph type="sldNum" sz="quarter" idx="12"/>
          </p:nvPr>
        </p:nvSpPr>
        <p:spPr/>
        <p:txBody>
          <a:bodyPr/>
          <a:lstStyle/>
          <a:p>
            <a:fld id="{F7E94DEF-D429-47B4-8E0F-58CD298B3C00}" type="slidenum">
              <a:rPr kumimoji="1" lang="ja-JP" altLang="en-US" smtClean="0"/>
              <a:t>10</a:t>
            </a:fld>
            <a:endParaRPr kumimoji="1" lang="ja-JP" altLang="en-US"/>
          </a:p>
        </p:txBody>
      </p:sp>
      <p:pic>
        <p:nvPicPr>
          <p:cNvPr id="13" name="図 12">
            <a:extLst>
              <a:ext uri="{FF2B5EF4-FFF2-40B4-BE49-F238E27FC236}">
                <a16:creationId xmlns:a16="http://schemas.microsoft.com/office/drawing/2014/main" id="{B55BAFA7-5E1D-4342-B56F-660FD7C74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256"/>
            <a:ext cx="9144000" cy="5809488"/>
          </a:xfrm>
          <a:prstGeom prst="rect">
            <a:avLst/>
          </a:prstGeom>
        </p:spPr>
      </p:pic>
    </p:spTree>
    <p:extLst>
      <p:ext uri="{BB962C8B-B14F-4D97-AF65-F5344CB8AC3E}">
        <p14:creationId xmlns:p14="http://schemas.microsoft.com/office/powerpoint/2010/main" val="67300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DAAEBA-178F-4B55-BDE9-BC23FE71C5BF}"/>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DA056DC2-0BB9-4A14-BFFA-FF48C6F0DC20}"/>
              </a:ext>
            </a:extLst>
          </p:cNvPr>
          <p:cNvSpPr>
            <a:spLocks noGrp="1"/>
          </p:cNvSpPr>
          <p:nvPr>
            <p:ph type="sldNum" sz="quarter" idx="12"/>
          </p:nvPr>
        </p:nvSpPr>
        <p:spPr/>
        <p:txBody>
          <a:bodyPr/>
          <a:lstStyle/>
          <a:p>
            <a:fld id="{F7E94DEF-D429-47B4-8E0F-58CD298B3C00}" type="slidenum">
              <a:rPr kumimoji="1" lang="ja-JP" altLang="en-US" smtClean="0"/>
              <a:t>11</a:t>
            </a:fld>
            <a:endParaRPr kumimoji="1" lang="ja-JP" altLang="en-US"/>
          </a:p>
        </p:txBody>
      </p:sp>
      <p:pic>
        <p:nvPicPr>
          <p:cNvPr id="20" name="コンテンツ プレースホルダー 19">
            <a:extLst>
              <a:ext uri="{FF2B5EF4-FFF2-40B4-BE49-F238E27FC236}">
                <a16:creationId xmlns:a16="http://schemas.microsoft.com/office/drawing/2014/main" id="{4D69B098-C323-484F-BE42-EDB3B0915F6C}"/>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493713"/>
            <a:ext cx="9144000" cy="5943600"/>
          </a:xfrm>
        </p:spPr>
      </p:pic>
    </p:spTree>
    <p:extLst>
      <p:ext uri="{BB962C8B-B14F-4D97-AF65-F5344CB8AC3E}">
        <p14:creationId xmlns:p14="http://schemas.microsoft.com/office/powerpoint/2010/main" val="409055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1F0B9-3310-49FF-96C8-A5568F7BA328}"/>
              </a:ext>
            </a:extLst>
          </p:cNvPr>
          <p:cNvSpPr>
            <a:spLocks noGrp="1"/>
          </p:cNvSpPr>
          <p:nvPr>
            <p:ph type="title"/>
          </p:nvPr>
        </p:nvSpPr>
        <p:spPr/>
        <p:txBody>
          <a:bodyPr>
            <a:normAutofit/>
          </a:bodyPr>
          <a:lstStyle/>
          <a:p>
            <a:r>
              <a:rPr lang="en-US" altLang="ja-JP" sz="3200" dirty="0"/>
              <a:t>Landsat</a:t>
            </a:r>
            <a:r>
              <a:rPr lang="ja-JP" altLang="en-US" sz="3200" dirty="0"/>
              <a:t> から見えること②経年変化</a:t>
            </a:r>
            <a:endParaRPr kumimoji="1" lang="ja-JP" altLang="en-US" sz="3200" dirty="0"/>
          </a:p>
        </p:txBody>
      </p:sp>
      <p:sp>
        <p:nvSpPr>
          <p:cNvPr id="3" name="コンテンツ プレースホルダー 2">
            <a:extLst>
              <a:ext uri="{FF2B5EF4-FFF2-40B4-BE49-F238E27FC236}">
                <a16:creationId xmlns:a16="http://schemas.microsoft.com/office/drawing/2014/main" id="{F11DB75F-4F52-4158-81A2-530456EEFD68}"/>
              </a:ext>
            </a:extLst>
          </p:cNvPr>
          <p:cNvSpPr>
            <a:spLocks noGrp="1"/>
          </p:cNvSpPr>
          <p:nvPr>
            <p:ph sz="quarter" idx="13"/>
          </p:nvPr>
        </p:nvSpPr>
        <p:spPr>
          <a:xfrm>
            <a:off x="285750" y="1271578"/>
            <a:ext cx="8572500" cy="5192722"/>
          </a:xfrm>
        </p:spPr>
        <p:txBody>
          <a:bodyPr>
            <a:normAutofit/>
          </a:bodyPr>
          <a:lstStyle/>
          <a:p>
            <a:r>
              <a:rPr lang="ja-JP" altLang="en-US" sz="2400" dirty="0"/>
              <a:t>経年変化を確認します。</a:t>
            </a:r>
            <a:endParaRPr lang="en-US" altLang="ja-JP" sz="2400" dirty="0"/>
          </a:p>
          <a:p>
            <a:pPr marL="0" indent="0">
              <a:buNone/>
            </a:pPr>
            <a:r>
              <a:rPr lang="en-US" altLang="ja-JP" sz="2000" b="0" dirty="0"/>
              <a:t>Landsat</a:t>
            </a:r>
            <a:r>
              <a:rPr lang="ja-JP" altLang="en-US" sz="2000" b="0" dirty="0"/>
              <a:t> は歴史が長く、過去に撮影さ</a:t>
            </a:r>
            <a:endParaRPr lang="en-US" altLang="ja-JP" sz="2000" b="0" dirty="0"/>
          </a:p>
          <a:p>
            <a:pPr marL="0" indent="0">
              <a:buNone/>
            </a:pPr>
            <a:r>
              <a:rPr lang="ja-JP" altLang="en-US" sz="2000" b="0" dirty="0" err="1"/>
              <a:t>れた</a:t>
            </a:r>
            <a:r>
              <a:rPr lang="ja-JP" altLang="en-US" sz="2000" b="0" dirty="0"/>
              <a:t>画像も確認できます。過去の画像</a:t>
            </a:r>
            <a:endParaRPr lang="en-US" altLang="ja-JP" sz="2000" b="0" dirty="0"/>
          </a:p>
          <a:p>
            <a:pPr marL="0" indent="0">
              <a:buNone/>
            </a:pPr>
            <a:r>
              <a:rPr lang="ja-JP" altLang="en-US" sz="2000" b="0" dirty="0"/>
              <a:t>を使うと大規模な都市開発や自然環境</a:t>
            </a:r>
            <a:endParaRPr lang="en-US" altLang="ja-JP" sz="2000" b="0" dirty="0"/>
          </a:p>
          <a:p>
            <a:pPr marL="0" indent="0">
              <a:buNone/>
            </a:pPr>
            <a:r>
              <a:rPr lang="ja-JP" altLang="en-US" sz="2000" b="0" dirty="0"/>
              <a:t>の荒廃など、数年にわたって変化が起き</a:t>
            </a:r>
            <a:endParaRPr lang="en-US" altLang="ja-JP" sz="2000" b="0" dirty="0"/>
          </a:p>
          <a:p>
            <a:pPr marL="0" indent="0">
              <a:buNone/>
            </a:pPr>
            <a:r>
              <a:rPr lang="ja-JP" altLang="en-US" sz="2000" b="0" dirty="0"/>
              <a:t>ている事象を確認できます。過去に</a:t>
            </a:r>
            <a:r>
              <a:rPr lang="ja-JP" altLang="en-US" sz="2000" b="0" dirty="0" err="1"/>
              <a:t>遡っ</a:t>
            </a:r>
            <a:endParaRPr lang="en-US" altLang="ja-JP" sz="2000" b="0" dirty="0"/>
          </a:p>
          <a:p>
            <a:pPr marL="0" indent="0">
              <a:buNone/>
            </a:pPr>
            <a:r>
              <a:rPr lang="ja-JP" altLang="en-US" sz="2000" b="0" dirty="0"/>
              <a:t>てどのような画像があるかをみてみま</a:t>
            </a:r>
            <a:endParaRPr lang="en-US" altLang="ja-JP" sz="2000" b="0" dirty="0"/>
          </a:p>
          <a:p>
            <a:pPr marL="0" indent="0">
              <a:buNone/>
            </a:pPr>
            <a:r>
              <a:rPr lang="ja-JP" altLang="en-US" sz="2000" b="0" dirty="0"/>
              <a:t>しょう。富士山が確認できる一番古い</a:t>
            </a:r>
            <a:endParaRPr lang="en-US" altLang="ja-JP" sz="2000" b="0" dirty="0"/>
          </a:p>
          <a:p>
            <a:pPr marL="0" indent="0">
              <a:buNone/>
            </a:pPr>
            <a:r>
              <a:rPr lang="ja-JP" altLang="en-US" sz="2000" b="0" dirty="0"/>
              <a:t>画像はいつ撮影された画像でしょうか？</a:t>
            </a:r>
            <a:r>
              <a:rPr lang="ja-JP" altLang="en-US" sz="2000" dirty="0">
                <a:solidFill>
                  <a:srgbClr val="FF0000"/>
                </a:solidFill>
              </a:rPr>
              <a:t>→</a:t>
            </a:r>
            <a:r>
              <a:rPr lang="en-US" altLang="ja-JP" sz="2000" dirty="0">
                <a:solidFill>
                  <a:srgbClr val="FF0000"/>
                </a:solidFill>
              </a:rPr>
              <a:t>1999</a:t>
            </a:r>
            <a:r>
              <a:rPr lang="ja-JP" altLang="en-US" sz="2000" dirty="0">
                <a:solidFill>
                  <a:srgbClr val="FF0000"/>
                </a:solidFill>
              </a:rPr>
              <a:t>年</a:t>
            </a:r>
            <a:r>
              <a:rPr lang="en-US" altLang="ja-JP" sz="2000" dirty="0">
                <a:solidFill>
                  <a:srgbClr val="FF0000"/>
                </a:solidFill>
              </a:rPr>
              <a:t>10</a:t>
            </a:r>
            <a:r>
              <a:rPr lang="ja-JP" altLang="en-US" sz="2000" dirty="0">
                <a:solidFill>
                  <a:srgbClr val="FF0000"/>
                </a:solidFill>
              </a:rPr>
              <a:t>月</a:t>
            </a:r>
            <a:r>
              <a:rPr lang="en-US" altLang="ja-JP" sz="2000" dirty="0">
                <a:solidFill>
                  <a:srgbClr val="FF0000"/>
                </a:solidFill>
              </a:rPr>
              <a:t>12</a:t>
            </a:r>
            <a:r>
              <a:rPr lang="ja-JP" altLang="en-US" sz="2000" dirty="0">
                <a:solidFill>
                  <a:srgbClr val="FF0000"/>
                </a:solidFill>
              </a:rPr>
              <a:t>日</a:t>
            </a:r>
            <a:endParaRPr lang="en-US" altLang="ja-JP" sz="2000" dirty="0">
              <a:solidFill>
                <a:srgbClr val="FF0000"/>
              </a:solidFill>
            </a:endParaRPr>
          </a:p>
          <a:p>
            <a:pPr marL="0" indent="0">
              <a:buNone/>
            </a:pPr>
            <a:r>
              <a:rPr lang="en-US" altLang="ja-JP" sz="2000" b="0" dirty="0">
                <a:solidFill>
                  <a:schemeClr val="accent4"/>
                </a:solidFill>
              </a:rPr>
              <a:t>	[Time]</a:t>
            </a:r>
            <a:r>
              <a:rPr lang="ja-JP" altLang="en-US" sz="2000" b="0" dirty="0">
                <a:solidFill>
                  <a:schemeClr val="accent4"/>
                </a:solidFill>
              </a:rPr>
              <a:t> タブ       をクリックし、 </a:t>
            </a:r>
            <a:r>
              <a:rPr lang="en-US" altLang="ja-JP" sz="2000" b="0" dirty="0">
                <a:solidFill>
                  <a:schemeClr val="accent4"/>
                </a:solidFill>
              </a:rPr>
              <a:t>[Time</a:t>
            </a:r>
            <a:r>
              <a:rPr lang="ja-JP" altLang="en-US" sz="2000" b="0" dirty="0">
                <a:solidFill>
                  <a:schemeClr val="accent4"/>
                </a:solidFill>
              </a:rPr>
              <a:t> </a:t>
            </a:r>
            <a:r>
              <a:rPr lang="en-US" altLang="ja-JP" sz="2000" b="0" dirty="0">
                <a:solidFill>
                  <a:schemeClr val="accent4"/>
                </a:solidFill>
              </a:rPr>
              <a:t>Line]</a:t>
            </a:r>
            <a:r>
              <a:rPr lang="ja-JP" altLang="en-US" sz="2000" b="0" dirty="0">
                <a:solidFill>
                  <a:schemeClr val="accent4"/>
                </a:solidFill>
              </a:rPr>
              <a:t> ウィンドウのタイム </a:t>
            </a:r>
            <a:r>
              <a:rPr lang="en-US" altLang="ja-JP" sz="2000" b="0" dirty="0">
                <a:solidFill>
                  <a:schemeClr val="accent4"/>
                </a:solidFill>
              </a:rPr>
              <a:t>	</a:t>
            </a:r>
            <a:r>
              <a:rPr lang="ja-JP" altLang="en-US" sz="2000" b="0" dirty="0">
                <a:solidFill>
                  <a:schemeClr val="accent4"/>
                </a:solidFill>
              </a:rPr>
              <a:t>スライダーを操作して過去の画像を確認します。</a:t>
            </a:r>
            <a:endParaRPr lang="en-US" altLang="ja-JP" sz="2000" b="0" dirty="0">
              <a:solidFill>
                <a:schemeClr val="accent4"/>
              </a:solidFill>
            </a:endParaRPr>
          </a:p>
          <a:p>
            <a:pPr marL="0" indent="0">
              <a:buNone/>
            </a:pPr>
            <a:endParaRPr lang="en-US" altLang="ja-JP" sz="2000" b="0" dirty="0">
              <a:solidFill>
                <a:schemeClr val="accent4"/>
              </a:solidFill>
            </a:endParaRPr>
          </a:p>
          <a:p>
            <a:pPr marL="0" indent="0">
              <a:buNone/>
            </a:pPr>
            <a:r>
              <a:rPr lang="en-US" altLang="ja-JP" sz="2000" b="0" dirty="0">
                <a:solidFill>
                  <a:schemeClr val="accent4"/>
                </a:solidFill>
              </a:rPr>
              <a:t>	</a:t>
            </a:r>
            <a:r>
              <a:rPr lang="en-US" altLang="ja-JP" sz="2000" b="0" dirty="0">
                <a:solidFill>
                  <a:schemeClr val="tx2"/>
                </a:solidFill>
              </a:rPr>
              <a:t>[Time</a:t>
            </a:r>
            <a:r>
              <a:rPr lang="ja-JP" altLang="en-US" sz="2000" b="0" dirty="0">
                <a:solidFill>
                  <a:schemeClr val="tx2"/>
                </a:solidFill>
              </a:rPr>
              <a:t> </a:t>
            </a:r>
            <a:r>
              <a:rPr lang="en-US" altLang="ja-JP" sz="2000" b="0" dirty="0">
                <a:solidFill>
                  <a:schemeClr val="tx2"/>
                </a:solidFill>
              </a:rPr>
              <a:t>Line]</a:t>
            </a:r>
            <a:r>
              <a:rPr lang="ja-JP" altLang="en-US" sz="2000" b="0" dirty="0">
                <a:solidFill>
                  <a:schemeClr val="tx2"/>
                </a:solidFill>
              </a:rPr>
              <a:t> ウィンドウの </a:t>
            </a:r>
            <a:r>
              <a:rPr lang="en-US" altLang="ja-JP" sz="2000" b="0" dirty="0">
                <a:solidFill>
                  <a:schemeClr val="tx2"/>
                </a:solidFill>
              </a:rPr>
              <a:t>[Cloud</a:t>
            </a:r>
            <a:r>
              <a:rPr lang="ja-JP" altLang="en-US" sz="2000" b="0" dirty="0">
                <a:solidFill>
                  <a:schemeClr val="tx2"/>
                </a:solidFill>
              </a:rPr>
              <a:t> </a:t>
            </a:r>
            <a:r>
              <a:rPr lang="en-US" altLang="ja-JP" sz="2000" b="0" dirty="0">
                <a:solidFill>
                  <a:schemeClr val="tx2"/>
                </a:solidFill>
              </a:rPr>
              <a:t>Filter]</a:t>
            </a:r>
            <a:r>
              <a:rPr lang="ja-JP" altLang="en-US" sz="2000" b="0" dirty="0">
                <a:solidFill>
                  <a:schemeClr val="tx2"/>
                </a:solidFill>
              </a:rPr>
              <a:t> の値</a:t>
            </a:r>
            <a:endParaRPr lang="en-US" altLang="ja-JP" sz="2000" b="0" dirty="0">
              <a:solidFill>
                <a:schemeClr val="tx2"/>
              </a:solidFill>
            </a:endParaRPr>
          </a:p>
          <a:p>
            <a:pPr marL="0" indent="0">
              <a:buNone/>
            </a:pPr>
            <a:r>
              <a:rPr lang="en-US" altLang="ja-JP" sz="2000" b="0" dirty="0">
                <a:solidFill>
                  <a:schemeClr val="tx2"/>
                </a:solidFill>
              </a:rPr>
              <a:t>	</a:t>
            </a:r>
            <a:r>
              <a:rPr lang="ja-JP" altLang="en-US" sz="2000" b="0" dirty="0">
                <a:solidFill>
                  <a:schemeClr val="tx2"/>
                </a:solidFill>
              </a:rPr>
              <a:t>を変更すると表示可能</a:t>
            </a:r>
            <a:r>
              <a:rPr lang="en-US" altLang="ja-JP" sz="2000" b="0" dirty="0">
                <a:solidFill>
                  <a:schemeClr val="tx2"/>
                </a:solidFill>
              </a:rPr>
              <a:t>	</a:t>
            </a:r>
            <a:r>
              <a:rPr lang="ja-JP" altLang="en-US" sz="2000" b="0" dirty="0">
                <a:solidFill>
                  <a:schemeClr val="tx2"/>
                </a:solidFill>
              </a:rPr>
              <a:t>枚数が変化します。</a:t>
            </a:r>
            <a:endParaRPr lang="en-US" altLang="ja-JP" sz="2000" b="0" dirty="0">
              <a:solidFill>
                <a:schemeClr val="tx2"/>
              </a:solidFill>
            </a:endParaRPr>
          </a:p>
          <a:p>
            <a:pPr marL="0" indent="0">
              <a:buNone/>
            </a:pPr>
            <a:endParaRPr lang="en-US" altLang="ja-JP" sz="2000" b="0" dirty="0">
              <a:solidFill>
                <a:schemeClr val="tx2"/>
              </a:solidFill>
            </a:endParaRPr>
          </a:p>
        </p:txBody>
      </p:sp>
      <p:pic>
        <p:nvPicPr>
          <p:cNvPr id="7" name="グラフィックス 6" descr="電球">
            <a:extLst>
              <a:ext uri="{FF2B5EF4-FFF2-40B4-BE49-F238E27FC236}">
                <a16:creationId xmlns:a16="http://schemas.microsoft.com/office/drawing/2014/main" id="{DC1E1D3A-8694-43DF-BC09-4418C72FB5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690" y="5480251"/>
            <a:ext cx="416128" cy="416128"/>
          </a:xfrm>
          <a:prstGeom prst="rect">
            <a:avLst/>
          </a:prstGeom>
        </p:spPr>
      </p:pic>
      <p:pic>
        <p:nvPicPr>
          <p:cNvPr id="10" name="図 9">
            <a:extLst>
              <a:ext uri="{FF2B5EF4-FFF2-40B4-BE49-F238E27FC236}">
                <a16:creationId xmlns:a16="http://schemas.microsoft.com/office/drawing/2014/main" id="{95F18039-7F77-4B90-AAE4-89E6B7F82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1601" y="4436973"/>
            <a:ext cx="435815" cy="334464"/>
          </a:xfrm>
          <a:prstGeom prst="rect">
            <a:avLst/>
          </a:prstGeom>
        </p:spPr>
      </p:pic>
      <p:pic>
        <p:nvPicPr>
          <p:cNvPr id="11" name="図 10">
            <a:extLst>
              <a:ext uri="{FF2B5EF4-FFF2-40B4-BE49-F238E27FC236}">
                <a16:creationId xmlns:a16="http://schemas.microsoft.com/office/drawing/2014/main" id="{08330388-10B7-4C51-A75B-63FA648857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9556" y="1313888"/>
            <a:ext cx="3678702" cy="2344271"/>
          </a:xfrm>
          <a:prstGeom prst="rect">
            <a:avLst/>
          </a:prstGeom>
        </p:spPr>
      </p:pic>
      <p:pic>
        <p:nvPicPr>
          <p:cNvPr id="13" name="図 12">
            <a:extLst>
              <a:ext uri="{FF2B5EF4-FFF2-40B4-BE49-F238E27FC236}">
                <a16:creationId xmlns:a16="http://schemas.microsoft.com/office/drawing/2014/main" id="{C2A9F88B-0616-44CF-8744-9DD77A12C3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8043" y="5109389"/>
            <a:ext cx="2390222" cy="1523987"/>
          </a:xfrm>
          <a:prstGeom prst="rect">
            <a:avLst/>
          </a:prstGeom>
        </p:spPr>
      </p:pic>
      <p:sp>
        <p:nvSpPr>
          <p:cNvPr id="4" name="スライド番号プレースホルダー 3">
            <a:extLst>
              <a:ext uri="{FF2B5EF4-FFF2-40B4-BE49-F238E27FC236}">
                <a16:creationId xmlns:a16="http://schemas.microsoft.com/office/drawing/2014/main" id="{E4A1DB81-34CA-40F9-8DFA-B917DFFC1172}"/>
              </a:ext>
            </a:extLst>
          </p:cNvPr>
          <p:cNvSpPr>
            <a:spLocks noGrp="1"/>
          </p:cNvSpPr>
          <p:nvPr>
            <p:ph type="sldNum" sz="quarter" idx="12"/>
          </p:nvPr>
        </p:nvSpPr>
        <p:spPr/>
        <p:txBody>
          <a:bodyPr/>
          <a:lstStyle/>
          <a:p>
            <a:fld id="{F7E94DEF-D429-47B4-8E0F-58CD298B3C00}" type="slidenum">
              <a:rPr kumimoji="1" lang="ja-JP" altLang="en-US" smtClean="0"/>
              <a:t>12</a:t>
            </a:fld>
            <a:endParaRPr kumimoji="1" lang="ja-JP" altLang="en-US"/>
          </a:p>
        </p:txBody>
      </p:sp>
      <p:pic>
        <p:nvPicPr>
          <p:cNvPr id="12" name="グラフィックス 11" descr="羅針盤">
            <a:extLst>
              <a:ext uri="{FF2B5EF4-FFF2-40B4-BE49-F238E27FC236}">
                <a16:creationId xmlns:a16="http://schemas.microsoft.com/office/drawing/2014/main" id="{B10976F2-90B4-49A3-9184-69DD6C2D81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4436973"/>
            <a:ext cx="416128" cy="416128"/>
          </a:xfrm>
          <a:prstGeom prst="rect">
            <a:avLst/>
          </a:prstGeom>
        </p:spPr>
      </p:pic>
    </p:spTree>
    <p:extLst>
      <p:ext uri="{BB962C8B-B14F-4D97-AF65-F5344CB8AC3E}">
        <p14:creationId xmlns:p14="http://schemas.microsoft.com/office/powerpoint/2010/main" val="400282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1E2EE4-AAD0-49A4-8A95-A729598AEC18}"/>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F2EA2743-7C6E-4D17-B004-221F1C02FADA}"/>
              </a:ext>
            </a:extLst>
          </p:cNvPr>
          <p:cNvSpPr>
            <a:spLocks noGrp="1"/>
          </p:cNvSpPr>
          <p:nvPr>
            <p:ph type="sldNum" sz="quarter" idx="12"/>
          </p:nvPr>
        </p:nvSpPr>
        <p:spPr/>
        <p:txBody>
          <a:bodyPr/>
          <a:lstStyle/>
          <a:p>
            <a:fld id="{F7E94DEF-D429-47B4-8E0F-58CD298B3C00}" type="slidenum">
              <a:rPr kumimoji="1" lang="ja-JP" altLang="en-US" smtClean="0"/>
              <a:t>13</a:t>
            </a:fld>
            <a:endParaRPr kumimoji="1" lang="ja-JP" altLang="en-US"/>
          </a:p>
        </p:txBody>
      </p:sp>
      <p:pic>
        <p:nvPicPr>
          <p:cNvPr id="16" name="コンテンツ プレースホルダー 15">
            <a:extLst>
              <a:ext uri="{FF2B5EF4-FFF2-40B4-BE49-F238E27FC236}">
                <a16:creationId xmlns:a16="http://schemas.microsoft.com/office/drawing/2014/main" id="{B8C075A3-0F33-4D6D-B502-C73CD8BB734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691357"/>
            <a:ext cx="9171824" cy="5548312"/>
          </a:xfrm>
        </p:spPr>
      </p:pic>
    </p:spTree>
    <p:extLst>
      <p:ext uri="{BB962C8B-B14F-4D97-AF65-F5344CB8AC3E}">
        <p14:creationId xmlns:p14="http://schemas.microsoft.com/office/powerpoint/2010/main" val="2732438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C4A959-8A4A-4E6B-9E10-8E8518C7BDB0}"/>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F7B264E1-A32B-412F-8D2B-12ED88DB18F9}"/>
              </a:ext>
            </a:extLst>
          </p:cNvPr>
          <p:cNvSpPr>
            <a:spLocks noGrp="1"/>
          </p:cNvSpPr>
          <p:nvPr>
            <p:ph type="sldNum" sz="quarter" idx="12"/>
          </p:nvPr>
        </p:nvSpPr>
        <p:spPr/>
        <p:txBody>
          <a:bodyPr/>
          <a:lstStyle/>
          <a:p>
            <a:fld id="{F7E94DEF-D429-47B4-8E0F-58CD298B3C00}" type="slidenum">
              <a:rPr kumimoji="1" lang="ja-JP" altLang="en-US" smtClean="0"/>
              <a:t>14</a:t>
            </a:fld>
            <a:endParaRPr kumimoji="1" lang="ja-JP" altLang="en-US"/>
          </a:p>
        </p:txBody>
      </p:sp>
      <p:pic>
        <p:nvPicPr>
          <p:cNvPr id="6" name="コンテンツ プレースホルダー 5">
            <a:extLst>
              <a:ext uri="{FF2B5EF4-FFF2-40B4-BE49-F238E27FC236}">
                <a16:creationId xmlns:a16="http://schemas.microsoft.com/office/drawing/2014/main" id="{9AE318F4-1C07-493D-BD21-6D918A030085}"/>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693727"/>
            <a:ext cx="9160806" cy="5543572"/>
          </a:xfrm>
        </p:spPr>
      </p:pic>
      <p:sp>
        <p:nvSpPr>
          <p:cNvPr id="7" name="正方形/長方形 6">
            <a:extLst>
              <a:ext uri="{FF2B5EF4-FFF2-40B4-BE49-F238E27FC236}">
                <a16:creationId xmlns:a16="http://schemas.microsoft.com/office/drawing/2014/main" id="{395D7D94-6359-4728-9DE0-36FA46C10EAE}"/>
              </a:ext>
            </a:extLst>
          </p:cNvPr>
          <p:cNvSpPr/>
          <p:nvPr/>
        </p:nvSpPr>
        <p:spPr>
          <a:xfrm>
            <a:off x="4038600" y="4445000"/>
            <a:ext cx="622300" cy="558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57768900-2DBE-479F-A145-8CFB3D34CC57}"/>
              </a:ext>
            </a:extLst>
          </p:cNvPr>
          <p:cNvSpPr/>
          <p:nvPr/>
        </p:nvSpPr>
        <p:spPr>
          <a:xfrm>
            <a:off x="108000" y="4533900"/>
            <a:ext cx="622300" cy="355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四角形: 角を丸くする 8">
            <a:extLst>
              <a:ext uri="{FF2B5EF4-FFF2-40B4-BE49-F238E27FC236}">
                <a16:creationId xmlns:a16="http://schemas.microsoft.com/office/drawing/2014/main" id="{B0FCCB93-2F9A-4F7D-AB34-64F7528EB192}"/>
              </a:ext>
            </a:extLst>
          </p:cNvPr>
          <p:cNvSpPr/>
          <p:nvPr/>
        </p:nvSpPr>
        <p:spPr>
          <a:xfrm>
            <a:off x="4768900" y="3136900"/>
            <a:ext cx="2959100" cy="1574800"/>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dirty="0"/>
              <a:t>[Time]</a:t>
            </a:r>
            <a:r>
              <a:rPr kumimoji="1" lang="ja-JP" altLang="en-US" dirty="0"/>
              <a:t> タブを選択時にマップ上</a:t>
            </a:r>
            <a:r>
              <a:rPr lang="ja-JP" altLang="en-US" dirty="0"/>
              <a:t>の任意の地点</a:t>
            </a:r>
            <a:r>
              <a:rPr kumimoji="1" lang="ja-JP" altLang="en-US" dirty="0"/>
              <a:t>でクリックすると、その地点のプロフィール情報が表示されます。</a:t>
            </a:r>
          </a:p>
        </p:txBody>
      </p:sp>
      <p:cxnSp>
        <p:nvCxnSpPr>
          <p:cNvPr id="11" name="直線矢印コネクタ 10">
            <a:extLst>
              <a:ext uri="{FF2B5EF4-FFF2-40B4-BE49-F238E27FC236}">
                <a16:creationId xmlns:a16="http://schemas.microsoft.com/office/drawing/2014/main" id="{00C6909F-6320-4105-BAB8-FE53EA9F0AA4}"/>
              </a:ext>
            </a:extLst>
          </p:cNvPr>
          <p:cNvCxnSpPr>
            <a:cxnSpLocks/>
          </p:cNvCxnSpPr>
          <p:nvPr/>
        </p:nvCxnSpPr>
        <p:spPr>
          <a:xfrm flipH="1" flipV="1">
            <a:off x="3898900" y="3784600"/>
            <a:ext cx="279400" cy="660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312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F1F0B9-3310-49FF-96C8-A5568F7BA328}"/>
              </a:ext>
            </a:extLst>
          </p:cNvPr>
          <p:cNvSpPr>
            <a:spLocks noGrp="1"/>
          </p:cNvSpPr>
          <p:nvPr>
            <p:ph type="title"/>
          </p:nvPr>
        </p:nvSpPr>
        <p:spPr/>
        <p:txBody>
          <a:bodyPr>
            <a:normAutofit/>
          </a:bodyPr>
          <a:lstStyle/>
          <a:p>
            <a:r>
              <a:rPr lang="en-US" altLang="ja-JP" sz="3200" dirty="0"/>
              <a:t>Landsat</a:t>
            </a:r>
            <a:r>
              <a:rPr lang="ja-JP" altLang="en-US" sz="3200" dirty="0"/>
              <a:t> から見えること③植生の活性度</a:t>
            </a:r>
            <a:endParaRPr kumimoji="1" lang="ja-JP" altLang="en-US" sz="3200" dirty="0"/>
          </a:p>
        </p:txBody>
      </p:sp>
      <p:sp>
        <p:nvSpPr>
          <p:cNvPr id="3" name="コンテンツ プレースホルダー 2">
            <a:extLst>
              <a:ext uri="{FF2B5EF4-FFF2-40B4-BE49-F238E27FC236}">
                <a16:creationId xmlns:a16="http://schemas.microsoft.com/office/drawing/2014/main" id="{F11DB75F-4F52-4158-81A2-530456EEFD68}"/>
              </a:ext>
            </a:extLst>
          </p:cNvPr>
          <p:cNvSpPr>
            <a:spLocks noGrp="1"/>
          </p:cNvSpPr>
          <p:nvPr>
            <p:ph sz="quarter" idx="13"/>
          </p:nvPr>
        </p:nvSpPr>
        <p:spPr>
          <a:xfrm>
            <a:off x="285750" y="1290367"/>
            <a:ext cx="8572500" cy="4635515"/>
          </a:xfrm>
        </p:spPr>
        <p:txBody>
          <a:bodyPr>
            <a:normAutofit/>
          </a:bodyPr>
          <a:lstStyle/>
          <a:p>
            <a:r>
              <a:rPr lang="ja-JP" altLang="en-US" sz="2400" dirty="0"/>
              <a:t>植生の活性度を確認します。</a:t>
            </a:r>
            <a:endParaRPr lang="en-US" altLang="ja-JP" sz="2400" dirty="0"/>
          </a:p>
          <a:p>
            <a:pPr marL="0" indent="0">
              <a:buNone/>
            </a:pPr>
            <a:r>
              <a:rPr lang="ja-JP" altLang="en-US" sz="2000" b="0" dirty="0"/>
              <a:t>近赤外情報をもった衛星画像を使うと、</a:t>
            </a:r>
            <a:endParaRPr lang="en-US" altLang="ja-JP" sz="2000" b="0" dirty="0"/>
          </a:p>
          <a:p>
            <a:pPr marL="0" indent="0">
              <a:buNone/>
            </a:pPr>
            <a:r>
              <a:rPr lang="ja-JP" altLang="en-US" sz="2000" b="0" dirty="0"/>
              <a:t>近赤外での反射強度が大きいという植物</a:t>
            </a:r>
            <a:endParaRPr lang="en-US" altLang="ja-JP" sz="2000" b="0" dirty="0"/>
          </a:p>
          <a:p>
            <a:pPr marL="0" indent="0">
              <a:buNone/>
            </a:pPr>
            <a:r>
              <a:rPr lang="ja-JP" altLang="en-US" sz="2000" b="0" dirty="0"/>
              <a:t>の反射特性を活かして、どの地域に植物</a:t>
            </a:r>
            <a:endParaRPr lang="en-US" altLang="ja-JP" sz="2000" b="0" dirty="0"/>
          </a:p>
          <a:p>
            <a:pPr marL="0" indent="0">
              <a:buNone/>
            </a:pPr>
            <a:r>
              <a:rPr lang="ja-JP" altLang="en-US" sz="2000" b="0" dirty="0"/>
              <a:t>が生えているかを確認することが</a:t>
            </a:r>
            <a:r>
              <a:rPr lang="ja-JP" altLang="en-US" sz="2000" b="0" dirty="0" err="1"/>
              <a:t>できま</a:t>
            </a:r>
            <a:endParaRPr lang="en-US" altLang="ja-JP" sz="2000" b="0" dirty="0"/>
          </a:p>
          <a:p>
            <a:pPr marL="0" indent="0">
              <a:buNone/>
            </a:pPr>
            <a:r>
              <a:rPr lang="ja-JP" altLang="en-US" sz="2000" b="0" dirty="0"/>
              <a:t>す。また植生の活性度を表す指数を正規</a:t>
            </a:r>
            <a:endParaRPr lang="en-US" altLang="ja-JP" sz="2000" b="0" dirty="0"/>
          </a:p>
          <a:p>
            <a:pPr marL="0" indent="0">
              <a:buNone/>
            </a:pPr>
            <a:r>
              <a:rPr lang="ja-JP" altLang="en-US" sz="2000" b="0" dirty="0"/>
              <a:t>化植生指数 </a:t>
            </a:r>
            <a:r>
              <a:rPr lang="en-US" altLang="ja-JP" sz="2000" b="0" dirty="0"/>
              <a:t>(NDVI)</a:t>
            </a:r>
            <a:r>
              <a:rPr lang="ja-JP" altLang="en-US" sz="2000" b="0" dirty="0"/>
              <a:t> といい、赤情報と近</a:t>
            </a:r>
            <a:endParaRPr lang="en-US" altLang="ja-JP" sz="2000" b="0" dirty="0"/>
          </a:p>
          <a:p>
            <a:pPr marL="0" indent="0">
              <a:buNone/>
            </a:pPr>
            <a:r>
              <a:rPr lang="ja-JP" altLang="en-US" sz="2000" b="0" dirty="0"/>
              <a:t>赤外情報を使って計算できます。富士山周辺の植生活性度を見てみましょう。</a:t>
            </a:r>
            <a:endParaRPr lang="en-US" altLang="ja-JP" sz="2000" b="0" dirty="0"/>
          </a:p>
          <a:p>
            <a:pPr marL="0" indent="0">
              <a:buNone/>
            </a:pPr>
            <a:r>
              <a:rPr lang="en-US" altLang="ja-JP" sz="2000" b="0" dirty="0">
                <a:solidFill>
                  <a:schemeClr val="accent4"/>
                </a:solidFill>
              </a:rPr>
              <a:t>	[Vegetation</a:t>
            </a:r>
            <a:r>
              <a:rPr lang="ja-JP" altLang="en-US" sz="2000" b="0" dirty="0">
                <a:solidFill>
                  <a:schemeClr val="accent4"/>
                </a:solidFill>
              </a:rPr>
              <a:t> </a:t>
            </a:r>
            <a:r>
              <a:rPr lang="en-US" altLang="ja-JP" sz="2000" b="0" dirty="0">
                <a:solidFill>
                  <a:schemeClr val="accent4"/>
                </a:solidFill>
              </a:rPr>
              <a:t>Index]</a:t>
            </a:r>
            <a:r>
              <a:rPr lang="ja-JP" altLang="en-US" sz="2000" b="0" dirty="0">
                <a:solidFill>
                  <a:schemeClr val="accent4"/>
                </a:solidFill>
              </a:rPr>
              <a:t> タブ       をクリックします。</a:t>
            </a:r>
            <a:endParaRPr lang="en-US" altLang="ja-JP" sz="2000" b="0" dirty="0">
              <a:solidFill>
                <a:schemeClr val="accent4"/>
              </a:solidFill>
            </a:endParaRPr>
          </a:p>
          <a:p>
            <a:pPr marL="0" indent="0">
              <a:buNone/>
            </a:pPr>
            <a:endParaRPr lang="en-US" altLang="ja-JP" sz="2000" b="0" dirty="0">
              <a:solidFill>
                <a:schemeClr val="accent4"/>
              </a:solidFill>
            </a:endParaRPr>
          </a:p>
          <a:p>
            <a:pPr marL="0" indent="0">
              <a:buNone/>
            </a:pPr>
            <a:r>
              <a:rPr lang="en-US" altLang="ja-JP" sz="2000" b="0" dirty="0">
                <a:solidFill>
                  <a:schemeClr val="accent4"/>
                </a:solidFill>
              </a:rPr>
              <a:t>	</a:t>
            </a:r>
            <a:r>
              <a:rPr lang="en-US" altLang="ja-JP" sz="2000" b="0" dirty="0">
                <a:solidFill>
                  <a:schemeClr val="tx2"/>
                </a:solidFill>
              </a:rPr>
              <a:t>[Agriculture]</a:t>
            </a:r>
            <a:r>
              <a:rPr lang="ja-JP" altLang="en-US" sz="2000" b="0" dirty="0">
                <a:solidFill>
                  <a:schemeClr val="tx2"/>
                </a:solidFill>
              </a:rPr>
              <a:t> タブ       をクリックして農業</a:t>
            </a:r>
            <a:endParaRPr lang="en-US" altLang="ja-JP" sz="2000" b="0" dirty="0">
              <a:solidFill>
                <a:schemeClr val="tx2"/>
              </a:solidFill>
            </a:endParaRPr>
          </a:p>
          <a:p>
            <a:pPr marL="0" indent="0">
              <a:buNone/>
            </a:pPr>
            <a:r>
              <a:rPr lang="en-US" altLang="ja-JP" sz="2000" b="0" dirty="0">
                <a:solidFill>
                  <a:schemeClr val="tx2"/>
                </a:solidFill>
              </a:rPr>
              <a:t>	</a:t>
            </a:r>
            <a:r>
              <a:rPr lang="ja-JP" altLang="en-US" sz="2000" b="0" dirty="0">
                <a:solidFill>
                  <a:schemeClr val="tx2"/>
                </a:solidFill>
              </a:rPr>
              <a:t>指数と植生指数の違いを見てみましょう。</a:t>
            </a:r>
            <a:endParaRPr lang="en-US" altLang="ja-JP" sz="2000" b="0" dirty="0">
              <a:solidFill>
                <a:schemeClr val="tx2"/>
              </a:solidFill>
            </a:endParaRPr>
          </a:p>
        </p:txBody>
      </p:sp>
      <p:pic>
        <p:nvPicPr>
          <p:cNvPr id="5" name="グラフィックス 4" descr="羅針盤">
            <a:extLst>
              <a:ext uri="{FF2B5EF4-FFF2-40B4-BE49-F238E27FC236}">
                <a16:creationId xmlns:a16="http://schemas.microsoft.com/office/drawing/2014/main" id="{636DF27D-175C-4ED7-B1FC-99BAEA1CC1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20" y="4411631"/>
            <a:ext cx="424068" cy="424068"/>
          </a:xfrm>
          <a:prstGeom prst="rect">
            <a:avLst/>
          </a:prstGeom>
        </p:spPr>
      </p:pic>
      <p:pic>
        <p:nvPicPr>
          <p:cNvPr id="7" name="グラフィックス 6" descr="電球">
            <a:extLst>
              <a:ext uri="{FF2B5EF4-FFF2-40B4-BE49-F238E27FC236}">
                <a16:creationId xmlns:a16="http://schemas.microsoft.com/office/drawing/2014/main" id="{DC1E1D3A-8694-43DF-BC09-4418C72FB5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20" y="5143565"/>
            <a:ext cx="424068" cy="424068"/>
          </a:xfrm>
          <a:prstGeom prst="rect">
            <a:avLst/>
          </a:prstGeom>
        </p:spPr>
      </p:pic>
      <p:pic>
        <p:nvPicPr>
          <p:cNvPr id="8" name="図 7">
            <a:extLst>
              <a:ext uri="{FF2B5EF4-FFF2-40B4-BE49-F238E27FC236}">
                <a16:creationId xmlns:a16="http://schemas.microsoft.com/office/drawing/2014/main" id="{9386DF2E-CB65-4FE7-AE99-B38C70C193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5312" y="4411631"/>
            <a:ext cx="424068" cy="329830"/>
          </a:xfrm>
          <a:prstGeom prst="rect">
            <a:avLst/>
          </a:prstGeom>
        </p:spPr>
      </p:pic>
      <p:pic>
        <p:nvPicPr>
          <p:cNvPr id="9" name="図 8">
            <a:extLst>
              <a:ext uri="{FF2B5EF4-FFF2-40B4-BE49-F238E27FC236}">
                <a16:creationId xmlns:a16="http://schemas.microsoft.com/office/drawing/2014/main" id="{2CD12390-C8A5-4B34-88DE-724A27FBC1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2938" y="5134180"/>
            <a:ext cx="420837" cy="315627"/>
          </a:xfrm>
          <a:prstGeom prst="rect">
            <a:avLst/>
          </a:prstGeom>
        </p:spPr>
      </p:pic>
      <p:pic>
        <p:nvPicPr>
          <p:cNvPr id="12" name="図 11">
            <a:extLst>
              <a:ext uri="{FF2B5EF4-FFF2-40B4-BE49-F238E27FC236}">
                <a16:creationId xmlns:a16="http://schemas.microsoft.com/office/drawing/2014/main" id="{5C9F3CE6-EA03-40C9-B80C-138FB0324D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0919" y="1290366"/>
            <a:ext cx="3717331" cy="2367233"/>
          </a:xfrm>
          <a:prstGeom prst="rect">
            <a:avLst/>
          </a:prstGeom>
        </p:spPr>
      </p:pic>
      <p:pic>
        <p:nvPicPr>
          <p:cNvPr id="14" name="図 13">
            <a:extLst>
              <a:ext uri="{FF2B5EF4-FFF2-40B4-BE49-F238E27FC236}">
                <a16:creationId xmlns:a16="http://schemas.microsoft.com/office/drawing/2014/main" id="{2CFA51DA-F81A-4F7D-9753-A5E80985B9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6587" y="4991875"/>
            <a:ext cx="2751663" cy="1743394"/>
          </a:xfrm>
          <a:prstGeom prst="rect">
            <a:avLst/>
          </a:prstGeom>
        </p:spPr>
      </p:pic>
      <p:sp>
        <p:nvSpPr>
          <p:cNvPr id="4" name="スライド番号プレースホルダー 3">
            <a:extLst>
              <a:ext uri="{FF2B5EF4-FFF2-40B4-BE49-F238E27FC236}">
                <a16:creationId xmlns:a16="http://schemas.microsoft.com/office/drawing/2014/main" id="{339B92CD-D560-44E0-88BC-2CB8D4E238D2}"/>
              </a:ext>
            </a:extLst>
          </p:cNvPr>
          <p:cNvSpPr>
            <a:spLocks noGrp="1"/>
          </p:cNvSpPr>
          <p:nvPr>
            <p:ph type="sldNum" sz="quarter" idx="12"/>
          </p:nvPr>
        </p:nvSpPr>
        <p:spPr/>
        <p:txBody>
          <a:bodyPr/>
          <a:lstStyle/>
          <a:p>
            <a:fld id="{F7E94DEF-D429-47B4-8E0F-58CD298B3C00}" type="slidenum">
              <a:rPr kumimoji="1" lang="ja-JP" altLang="en-US" smtClean="0"/>
              <a:t>15</a:t>
            </a:fld>
            <a:endParaRPr kumimoji="1" lang="ja-JP" altLang="en-US"/>
          </a:p>
        </p:txBody>
      </p:sp>
    </p:spTree>
    <p:extLst>
      <p:ext uri="{BB962C8B-B14F-4D97-AF65-F5344CB8AC3E}">
        <p14:creationId xmlns:p14="http://schemas.microsoft.com/office/powerpoint/2010/main" val="124935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02E410-1D20-4004-8874-26622960B40A}"/>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792E3D7A-A719-40C7-9E41-21F9E311A54F}"/>
              </a:ext>
            </a:extLst>
          </p:cNvPr>
          <p:cNvSpPr>
            <a:spLocks noGrp="1"/>
          </p:cNvSpPr>
          <p:nvPr>
            <p:ph type="sldNum" sz="quarter" idx="12"/>
          </p:nvPr>
        </p:nvSpPr>
        <p:spPr/>
        <p:txBody>
          <a:bodyPr/>
          <a:lstStyle/>
          <a:p>
            <a:fld id="{F7E94DEF-D429-47B4-8E0F-58CD298B3C00}" type="slidenum">
              <a:rPr kumimoji="1" lang="ja-JP" altLang="en-US" smtClean="0"/>
              <a:t>16</a:t>
            </a:fld>
            <a:endParaRPr kumimoji="1" lang="ja-JP" altLang="en-US"/>
          </a:p>
        </p:txBody>
      </p:sp>
      <p:sp>
        <p:nvSpPr>
          <p:cNvPr id="4" name="コンテンツ プレースホルダー 3">
            <a:extLst>
              <a:ext uri="{FF2B5EF4-FFF2-40B4-BE49-F238E27FC236}">
                <a16:creationId xmlns:a16="http://schemas.microsoft.com/office/drawing/2014/main" id="{67953DEA-DD0B-4077-B453-961AFF0034C2}"/>
              </a:ext>
            </a:extLst>
          </p:cNvPr>
          <p:cNvSpPr>
            <a:spLocks noGrp="1"/>
          </p:cNvSpPr>
          <p:nvPr>
            <p:ph sz="quarter" idx="13"/>
          </p:nvPr>
        </p:nvSpPr>
        <p:spPr/>
        <p:txBody>
          <a:bodyPr/>
          <a:lstStyle/>
          <a:p>
            <a:endParaRPr kumimoji="1" lang="ja-JP" altLang="en-US"/>
          </a:p>
        </p:txBody>
      </p:sp>
      <p:pic>
        <p:nvPicPr>
          <p:cNvPr id="5" name="図 4">
            <a:extLst>
              <a:ext uri="{FF2B5EF4-FFF2-40B4-BE49-F238E27FC236}">
                <a16:creationId xmlns:a16="http://schemas.microsoft.com/office/drawing/2014/main" id="{C1A895FD-9352-4C20-81EA-58F0E7862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1545"/>
            <a:ext cx="9144000" cy="5822989"/>
          </a:xfrm>
          <a:prstGeom prst="rect">
            <a:avLst/>
          </a:prstGeom>
        </p:spPr>
      </p:pic>
      <p:sp>
        <p:nvSpPr>
          <p:cNvPr id="6" name="正方形/長方形 5">
            <a:extLst>
              <a:ext uri="{FF2B5EF4-FFF2-40B4-BE49-F238E27FC236}">
                <a16:creationId xmlns:a16="http://schemas.microsoft.com/office/drawing/2014/main" id="{71B7A03C-275F-4764-A90D-6B00C80B1A79}"/>
              </a:ext>
            </a:extLst>
          </p:cNvPr>
          <p:cNvSpPr/>
          <p:nvPr/>
        </p:nvSpPr>
        <p:spPr>
          <a:xfrm>
            <a:off x="108000" y="3367090"/>
            <a:ext cx="628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正方形/長方形 6">
            <a:extLst>
              <a:ext uri="{FF2B5EF4-FFF2-40B4-BE49-F238E27FC236}">
                <a16:creationId xmlns:a16="http://schemas.microsoft.com/office/drawing/2014/main" id="{8489CFA1-B81C-419B-8F32-846307419947}"/>
              </a:ext>
            </a:extLst>
          </p:cNvPr>
          <p:cNvSpPr/>
          <p:nvPr/>
        </p:nvSpPr>
        <p:spPr>
          <a:xfrm>
            <a:off x="94500" y="4598991"/>
            <a:ext cx="628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10817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B06571-FC6C-4716-9F96-F51E0A2C3244}"/>
              </a:ext>
            </a:extLst>
          </p:cNvPr>
          <p:cNvSpPr>
            <a:spLocks noGrp="1"/>
          </p:cNvSpPr>
          <p:nvPr>
            <p:ph type="title"/>
          </p:nvPr>
        </p:nvSpPr>
        <p:spPr/>
        <p:txBody>
          <a:bodyPr/>
          <a:lstStyle/>
          <a:p>
            <a:endParaRPr kumimoji="1" lang="ja-JP" altLang="en-US" dirty="0"/>
          </a:p>
        </p:txBody>
      </p:sp>
      <p:sp>
        <p:nvSpPr>
          <p:cNvPr id="3" name="スライド番号プレースホルダー 2">
            <a:extLst>
              <a:ext uri="{FF2B5EF4-FFF2-40B4-BE49-F238E27FC236}">
                <a16:creationId xmlns:a16="http://schemas.microsoft.com/office/drawing/2014/main" id="{74C1109B-1568-4F73-916A-8350BD6B3689}"/>
              </a:ext>
            </a:extLst>
          </p:cNvPr>
          <p:cNvSpPr>
            <a:spLocks noGrp="1"/>
          </p:cNvSpPr>
          <p:nvPr>
            <p:ph type="sldNum" sz="quarter" idx="12"/>
          </p:nvPr>
        </p:nvSpPr>
        <p:spPr/>
        <p:txBody>
          <a:bodyPr/>
          <a:lstStyle/>
          <a:p>
            <a:fld id="{F7E94DEF-D429-47B4-8E0F-58CD298B3C00}" type="slidenum">
              <a:rPr kumimoji="1" lang="ja-JP" altLang="en-US" smtClean="0"/>
              <a:t>17</a:t>
            </a:fld>
            <a:endParaRPr kumimoji="1" lang="ja-JP" altLang="en-US"/>
          </a:p>
        </p:txBody>
      </p:sp>
      <p:sp>
        <p:nvSpPr>
          <p:cNvPr id="4" name="コンテンツ プレースホルダー 3">
            <a:extLst>
              <a:ext uri="{FF2B5EF4-FFF2-40B4-BE49-F238E27FC236}">
                <a16:creationId xmlns:a16="http://schemas.microsoft.com/office/drawing/2014/main" id="{5317F4B1-80F5-4D10-9997-C9DA4C3CD087}"/>
              </a:ext>
            </a:extLst>
          </p:cNvPr>
          <p:cNvSpPr>
            <a:spLocks noGrp="1"/>
          </p:cNvSpPr>
          <p:nvPr>
            <p:ph sz="quarter" idx="13"/>
          </p:nvPr>
        </p:nvSpPr>
        <p:spPr/>
        <p:txBody>
          <a:bodyPr/>
          <a:lstStyle/>
          <a:p>
            <a:endParaRPr kumimoji="1" lang="ja-JP" altLang="en-US" dirty="0"/>
          </a:p>
        </p:txBody>
      </p:sp>
      <p:pic>
        <p:nvPicPr>
          <p:cNvPr id="5" name="図 4">
            <a:extLst>
              <a:ext uri="{FF2B5EF4-FFF2-40B4-BE49-F238E27FC236}">
                <a16:creationId xmlns:a16="http://schemas.microsoft.com/office/drawing/2014/main" id="{1D590C47-A972-4A47-8F9A-3ECF96B2E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3796"/>
            <a:ext cx="9144000" cy="5793440"/>
          </a:xfrm>
          <a:prstGeom prst="rect">
            <a:avLst/>
          </a:prstGeom>
        </p:spPr>
      </p:pic>
      <p:sp>
        <p:nvSpPr>
          <p:cNvPr id="7" name="正方形/長方形 6">
            <a:extLst>
              <a:ext uri="{FF2B5EF4-FFF2-40B4-BE49-F238E27FC236}">
                <a16:creationId xmlns:a16="http://schemas.microsoft.com/office/drawing/2014/main" id="{200439B7-5250-4FA0-8925-C58212E71DA3}"/>
              </a:ext>
            </a:extLst>
          </p:cNvPr>
          <p:cNvSpPr/>
          <p:nvPr/>
        </p:nvSpPr>
        <p:spPr>
          <a:xfrm>
            <a:off x="108000" y="673949"/>
            <a:ext cx="6286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88296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3E01CC-43B2-4CD7-9D82-7AC97F772C39}"/>
              </a:ext>
            </a:extLst>
          </p:cNvPr>
          <p:cNvSpPr>
            <a:spLocks noGrp="1"/>
          </p:cNvSpPr>
          <p:nvPr>
            <p:ph type="title"/>
          </p:nvPr>
        </p:nvSpPr>
        <p:spPr/>
        <p:txBody>
          <a:bodyPr>
            <a:normAutofit/>
          </a:bodyPr>
          <a:lstStyle/>
          <a:p>
            <a:r>
              <a:rPr lang="ja-JP" altLang="en-US" sz="3200" dirty="0"/>
              <a:t>もっと活用してみよう</a:t>
            </a:r>
            <a:br>
              <a:rPr kumimoji="1" lang="en-US" altLang="ja-JP" sz="3200" dirty="0"/>
            </a:br>
            <a:r>
              <a:rPr kumimoji="1" lang="ja-JP" altLang="en-US" sz="3200" dirty="0"/>
              <a:t>～中級～</a:t>
            </a:r>
          </a:p>
        </p:txBody>
      </p:sp>
      <p:sp>
        <p:nvSpPr>
          <p:cNvPr id="3" name="字幕 2">
            <a:extLst>
              <a:ext uri="{FF2B5EF4-FFF2-40B4-BE49-F238E27FC236}">
                <a16:creationId xmlns:a16="http://schemas.microsoft.com/office/drawing/2014/main" id="{5857C9DD-7421-4B5C-A6E3-EF50F08D1E66}"/>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62341CF-7891-4DE2-B440-6FC1B1BEECA6}"/>
              </a:ext>
            </a:extLst>
          </p:cNvPr>
          <p:cNvSpPr>
            <a:spLocks noGrp="1"/>
          </p:cNvSpPr>
          <p:nvPr>
            <p:ph type="sldNum" sz="quarter" idx="12"/>
          </p:nvPr>
        </p:nvSpPr>
        <p:spPr/>
        <p:txBody>
          <a:bodyPr/>
          <a:lstStyle/>
          <a:p>
            <a:fld id="{F7E94DEF-D429-47B4-8E0F-58CD298B3C00}" type="slidenum">
              <a:rPr kumimoji="1" lang="ja-JP" altLang="en-US" smtClean="0"/>
              <a:t>18</a:t>
            </a:fld>
            <a:endParaRPr kumimoji="1" lang="ja-JP" altLang="en-US"/>
          </a:p>
        </p:txBody>
      </p:sp>
    </p:spTree>
    <p:extLst>
      <p:ext uri="{BB962C8B-B14F-4D97-AF65-F5344CB8AC3E}">
        <p14:creationId xmlns:p14="http://schemas.microsoft.com/office/powerpoint/2010/main" val="136938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a:extLst>
              <a:ext uri="{FF2B5EF4-FFF2-40B4-BE49-F238E27FC236}">
                <a16:creationId xmlns:a16="http://schemas.microsoft.com/office/drawing/2014/main" id="{05212727-66D2-4A50-9356-A1B6F5E20F3A}"/>
              </a:ext>
            </a:extLst>
          </p:cNvPr>
          <p:cNvSpPr txBox="1">
            <a:spLocks/>
          </p:cNvSpPr>
          <p:nvPr/>
        </p:nvSpPr>
        <p:spPr>
          <a:xfrm>
            <a:off x="285720" y="3026593"/>
            <a:ext cx="8572530" cy="1438351"/>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000" b="0" dirty="0"/>
              <a:t>	</a:t>
            </a:r>
            <a:r>
              <a:rPr lang="en-US" altLang="ja-JP" sz="2000" b="0" dirty="0">
                <a:solidFill>
                  <a:schemeClr val="accent4"/>
                </a:solidFill>
              </a:rPr>
              <a:t>Landsat Explorer</a:t>
            </a:r>
            <a:r>
              <a:rPr lang="ja-JP" altLang="en-US" sz="2000" b="0" dirty="0">
                <a:solidFill>
                  <a:schemeClr val="accent4"/>
                </a:solidFill>
              </a:rPr>
              <a:t> </a:t>
            </a:r>
            <a:r>
              <a:rPr lang="en-US" altLang="ja-JP" sz="2000" b="0" dirty="0">
                <a:solidFill>
                  <a:schemeClr val="accent4"/>
                </a:solidFill>
              </a:rPr>
              <a:t>(</a:t>
            </a:r>
            <a:r>
              <a:rPr lang="en-US" altLang="ja-JP" sz="2000" b="0" dirty="0">
                <a:solidFill>
                  <a:schemeClr val="accent4"/>
                </a:solidFill>
                <a:hlinkClick r:id="rId2"/>
              </a:rPr>
              <a:t>http://landsatexplore	r.esri.com/</a:t>
            </a:r>
            <a:r>
              <a:rPr lang="en-US" altLang="ja-JP" sz="2000" b="0" dirty="0">
                <a:solidFill>
                  <a:schemeClr val="accent4"/>
                </a:solidFill>
              </a:rPr>
              <a:t>)</a:t>
            </a:r>
            <a:r>
              <a:rPr lang="ja-JP" altLang="en-US" sz="2000" b="0" dirty="0">
                <a:solidFill>
                  <a:schemeClr val="accent4"/>
                </a:solidFill>
              </a:rPr>
              <a:t> にアク</a:t>
            </a:r>
            <a:r>
              <a:rPr lang="en-US" altLang="ja-JP" sz="2000" b="0" dirty="0">
                <a:solidFill>
                  <a:schemeClr val="accent4"/>
                </a:solidFill>
              </a:rPr>
              <a:t>	</a:t>
            </a:r>
            <a:r>
              <a:rPr lang="ja-JP" altLang="en-US" sz="2000" b="0" dirty="0">
                <a:solidFill>
                  <a:schemeClr val="accent4"/>
                </a:solidFill>
              </a:rPr>
              <a:t>セスして、</a:t>
            </a:r>
            <a:r>
              <a:rPr lang="en-US" altLang="ja-JP" sz="2000" b="0" dirty="0">
                <a:solidFill>
                  <a:schemeClr val="accent4"/>
                </a:solidFill>
              </a:rPr>
              <a:t>[Find</a:t>
            </a:r>
            <a:r>
              <a:rPr lang="ja-JP" altLang="en-US" sz="2000" b="0" dirty="0">
                <a:solidFill>
                  <a:schemeClr val="accent4"/>
                </a:solidFill>
              </a:rPr>
              <a:t> </a:t>
            </a:r>
            <a:r>
              <a:rPr lang="en-US" altLang="ja-JP" sz="2000" b="0" dirty="0">
                <a:solidFill>
                  <a:schemeClr val="accent4"/>
                </a:solidFill>
              </a:rPr>
              <a:t>a</a:t>
            </a:r>
            <a:r>
              <a:rPr lang="ja-JP" altLang="en-US" sz="2000" b="0" dirty="0">
                <a:solidFill>
                  <a:schemeClr val="accent4"/>
                </a:solidFill>
              </a:rPr>
              <a:t> </a:t>
            </a:r>
            <a:r>
              <a:rPr lang="en-US" altLang="ja-JP" sz="2000" b="0" dirty="0">
                <a:solidFill>
                  <a:schemeClr val="accent4"/>
                </a:solidFill>
              </a:rPr>
              <a:t>place](</a:t>
            </a:r>
            <a:r>
              <a:rPr lang="ja-JP" altLang="en-US" sz="2000" b="0" dirty="0">
                <a:solidFill>
                  <a:schemeClr val="accent4"/>
                </a:solidFill>
              </a:rPr>
              <a:t>検索ボックス</a:t>
            </a:r>
            <a:r>
              <a:rPr lang="en-US" altLang="ja-JP" sz="2000" b="0" dirty="0">
                <a:solidFill>
                  <a:schemeClr val="accent4"/>
                </a:solidFill>
              </a:rPr>
              <a:t>)</a:t>
            </a:r>
            <a:r>
              <a:rPr lang="ja-JP" altLang="en-US" sz="2000" b="0" dirty="0">
                <a:solidFill>
                  <a:schemeClr val="accent4"/>
                </a:solidFill>
              </a:rPr>
              <a:t>     に「富士山」と入力し</a:t>
            </a:r>
            <a:r>
              <a:rPr lang="en-US" altLang="ja-JP" sz="2000" b="0" dirty="0">
                <a:solidFill>
                  <a:schemeClr val="accent4"/>
                </a:solidFill>
              </a:rPr>
              <a:t>	</a:t>
            </a:r>
            <a:r>
              <a:rPr lang="ja-JP" altLang="en-US" sz="2000" b="0" dirty="0">
                <a:solidFill>
                  <a:schemeClr val="accent4"/>
                </a:solidFill>
              </a:rPr>
              <a:t>富士山へ移動します。</a:t>
            </a:r>
            <a:endParaRPr lang="en-US" altLang="ja-JP" sz="2000" b="0" dirty="0">
              <a:solidFill>
                <a:schemeClr val="accent4"/>
              </a:solidFill>
            </a:endParaRPr>
          </a:p>
        </p:txBody>
      </p:sp>
      <p:sp>
        <p:nvSpPr>
          <p:cNvPr id="2" name="タイトル 1">
            <a:extLst>
              <a:ext uri="{FF2B5EF4-FFF2-40B4-BE49-F238E27FC236}">
                <a16:creationId xmlns:a16="http://schemas.microsoft.com/office/drawing/2014/main" id="{DD196617-411B-48D8-BD2B-D9294E1CB880}"/>
              </a:ext>
            </a:extLst>
          </p:cNvPr>
          <p:cNvSpPr>
            <a:spLocks noGrp="1"/>
          </p:cNvSpPr>
          <p:nvPr>
            <p:ph type="title"/>
          </p:nvPr>
        </p:nvSpPr>
        <p:spPr/>
        <p:txBody>
          <a:bodyPr/>
          <a:lstStyle/>
          <a:p>
            <a:r>
              <a:rPr lang="ja-JP" altLang="en-US" sz="3200" dirty="0"/>
              <a:t>準備</a:t>
            </a:r>
          </a:p>
        </p:txBody>
      </p:sp>
      <p:sp>
        <p:nvSpPr>
          <p:cNvPr id="3" name="コンテンツ プレースホルダー 2">
            <a:extLst>
              <a:ext uri="{FF2B5EF4-FFF2-40B4-BE49-F238E27FC236}">
                <a16:creationId xmlns:a16="http://schemas.microsoft.com/office/drawing/2014/main" id="{F73B4BD5-3716-4B92-9FAA-34E6698DA6D8}"/>
              </a:ext>
            </a:extLst>
          </p:cNvPr>
          <p:cNvSpPr>
            <a:spLocks noGrp="1"/>
          </p:cNvSpPr>
          <p:nvPr>
            <p:ph sz="quarter" idx="13"/>
          </p:nvPr>
        </p:nvSpPr>
        <p:spPr>
          <a:xfrm>
            <a:off x="285750" y="1300864"/>
            <a:ext cx="8572530" cy="1965335"/>
          </a:xfrm>
        </p:spPr>
        <p:txBody>
          <a:bodyPr>
            <a:normAutofit/>
          </a:bodyPr>
          <a:lstStyle/>
          <a:p>
            <a:r>
              <a:rPr lang="en-US" altLang="ja-JP" sz="2400" dirty="0"/>
              <a:t>Landsat</a:t>
            </a:r>
            <a:r>
              <a:rPr lang="ja-JP" altLang="en-US" sz="2400" dirty="0"/>
              <a:t> </a:t>
            </a:r>
            <a:r>
              <a:rPr lang="en-US" altLang="ja-JP" sz="2400" dirty="0"/>
              <a:t>Explorer</a:t>
            </a:r>
            <a:r>
              <a:rPr lang="ja-JP" altLang="en-US" sz="2400" dirty="0"/>
              <a:t> にアクセスします。</a:t>
            </a:r>
            <a:endParaRPr lang="en-US" altLang="ja-JP" sz="2400" dirty="0"/>
          </a:p>
          <a:p>
            <a:pPr marL="0" indent="0">
              <a:buNone/>
            </a:pPr>
            <a:r>
              <a:rPr lang="en-US" altLang="ja-JP" sz="2000" b="0" dirty="0"/>
              <a:t>ArcGIS</a:t>
            </a:r>
            <a:r>
              <a:rPr lang="ja-JP" altLang="en-US" sz="2000" b="0" dirty="0"/>
              <a:t> </a:t>
            </a:r>
            <a:r>
              <a:rPr lang="en-US" altLang="ja-JP" sz="2000" b="0" dirty="0"/>
              <a:t>Online</a:t>
            </a:r>
            <a:r>
              <a:rPr lang="ja-JP" altLang="en-US" sz="2000" b="0" dirty="0"/>
              <a:t> には、高機能のアプリケーションを簡単に作成できるように多数のテンプレートが用意されています</a:t>
            </a:r>
            <a:r>
              <a:rPr lang="ja-JP" altLang="en-US" sz="2000" dirty="0"/>
              <a:t>。</a:t>
            </a:r>
            <a:r>
              <a:rPr lang="ja-JP" altLang="en-US" sz="2000" b="0" dirty="0"/>
              <a:t>その一つを使ったアプリ </a:t>
            </a:r>
            <a:r>
              <a:rPr lang="en-US" altLang="ja-JP" sz="2000" b="0" dirty="0">
                <a:hlinkClick r:id="rId2"/>
              </a:rPr>
              <a:t>Landsat Explorer</a:t>
            </a:r>
            <a:r>
              <a:rPr lang="ja-JP" altLang="en-US" sz="2000" b="0" dirty="0"/>
              <a:t> では、より多彩な表現方法で </a:t>
            </a:r>
            <a:r>
              <a:rPr lang="en-US" altLang="ja-JP" sz="2000" b="0" dirty="0"/>
              <a:t>Landsat</a:t>
            </a:r>
            <a:r>
              <a:rPr lang="ja-JP" altLang="en-US" sz="2000" b="0" dirty="0"/>
              <a:t> を見ることができます。</a:t>
            </a:r>
            <a:endParaRPr lang="en-US" altLang="ja-JP" sz="2000" b="0" dirty="0"/>
          </a:p>
        </p:txBody>
      </p:sp>
      <p:pic>
        <p:nvPicPr>
          <p:cNvPr id="15" name="図 14">
            <a:extLst>
              <a:ext uri="{FF2B5EF4-FFF2-40B4-BE49-F238E27FC236}">
                <a16:creationId xmlns:a16="http://schemas.microsoft.com/office/drawing/2014/main" id="{8CD98D1E-09D6-4273-9E46-CD71EBDE29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00" y="3772749"/>
            <a:ext cx="4139722" cy="2576888"/>
          </a:xfrm>
          <a:prstGeom prst="rect">
            <a:avLst/>
          </a:prstGeom>
        </p:spPr>
      </p:pic>
      <p:sp>
        <p:nvSpPr>
          <p:cNvPr id="4" name="スライド番号プレースホルダー 3">
            <a:extLst>
              <a:ext uri="{FF2B5EF4-FFF2-40B4-BE49-F238E27FC236}">
                <a16:creationId xmlns:a16="http://schemas.microsoft.com/office/drawing/2014/main" id="{751B99B0-D07C-489C-92A1-61377ACCC303}"/>
              </a:ext>
            </a:extLst>
          </p:cNvPr>
          <p:cNvSpPr>
            <a:spLocks noGrp="1"/>
          </p:cNvSpPr>
          <p:nvPr>
            <p:ph type="sldNum" sz="quarter" idx="12"/>
          </p:nvPr>
        </p:nvSpPr>
        <p:spPr/>
        <p:txBody>
          <a:bodyPr/>
          <a:lstStyle/>
          <a:p>
            <a:fld id="{F7E94DEF-D429-47B4-8E0F-58CD298B3C00}" type="slidenum">
              <a:rPr kumimoji="1" lang="ja-JP" altLang="en-US" smtClean="0"/>
              <a:t>19</a:t>
            </a:fld>
            <a:endParaRPr kumimoji="1" lang="ja-JP" altLang="en-US"/>
          </a:p>
        </p:txBody>
      </p:sp>
      <p:pic>
        <p:nvPicPr>
          <p:cNvPr id="9" name="グラフィックス 8" descr="羅針盤">
            <a:extLst>
              <a:ext uri="{FF2B5EF4-FFF2-40B4-BE49-F238E27FC236}">
                <a16:creationId xmlns:a16="http://schemas.microsoft.com/office/drawing/2014/main" id="{8FB97431-4FA1-4C8F-A845-D4D13B5FA1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690" y="3058135"/>
            <a:ext cx="416128" cy="416128"/>
          </a:xfrm>
          <a:prstGeom prst="rect">
            <a:avLst/>
          </a:prstGeom>
        </p:spPr>
      </p:pic>
      <p:pic>
        <p:nvPicPr>
          <p:cNvPr id="10" name="図 9">
            <a:extLst>
              <a:ext uri="{FF2B5EF4-FFF2-40B4-BE49-F238E27FC236}">
                <a16:creationId xmlns:a16="http://schemas.microsoft.com/office/drawing/2014/main" id="{1C5D3625-2956-4415-957B-0DBD0A787B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4257" y="3384310"/>
            <a:ext cx="266700" cy="266700"/>
          </a:xfrm>
          <a:prstGeom prst="rect">
            <a:avLst/>
          </a:prstGeom>
        </p:spPr>
      </p:pic>
    </p:spTree>
    <p:extLst>
      <p:ext uri="{BB962C8B-B14F-4D97-AF65-F5344CB8AC3E}">
        <p14:creationId xmlns:p14="http://schemas.microsoft.com/office/powerpoint/2010/main" val="39387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5FF830-18C0-4FEB-9FB4-A77CAE2862C0}"/>
              </a:ext>
            </a:extLst>
          </p:cNvPr>
          <p:cNvSpPr>
            <a:spLocks noGrp="1"/>
          </p:cNvSpPr>
          <p:nvPr>
            <p:ph type="title"/>
          </p:nvPr>
        </p:nvSpPr>
        <p:spPr/>
        <p:txBody>
          <a:bodyPr>
            <a:normAutofit/>
          </a:bodyPr>
          <a:lstStyle/>
          <a:p>
            <a:r>
              <a:rPr lang="ja-JP" altLang="en-US" sz="3200" dirty="0"/>
              <a:t>目次</a:t>
            </a:r>
            <a:endParaRPr kumimoji="1" lang="ja-JP" altLang="en-US" sz="3200" dirty="0"/>
          </a:p>
        </p:txBody>
      </p:sp>
      <p:sp>
        <p:nvSpPr>
          <p:cNvPr id="3" name="コンテンツ プレースホルダー 2">
            <a:extLst>
              <a:ext uri="{FF2B5EF4-FFF2-40B4-BE49-F238E27FC236}">
                <a16:creationId xmlns:a16="http://schemas.microsoft.com/office/drawing/2014/main" id="{B8D562F3-B6C4-4486-8B6D-E99C086CA5F8}"/>
              </a:ext>
            </a:extLst>
          </p:cNvPr>
          <p:cNvSpPr>
            <a:spLocks noGrp="1"/>
          </p:cNvSpPr>
          <p:nvPr>
            <p:ph sz="quarter" idx="13"/>
          </p:nvPr>
        </p:nvSpPr>
        <p:spPr/>
        <p:txBody>
          <a:bodyPr>
            <a:normAutofit lnSpcReduction="10000"/>
          </a:bodyPr>
          <a:lstStyle/>
          <a:p>
            <a:r>
              <a:rPr kumimoji="1" lang="ja-JP" altLang="en-US" sz="2400" b="0" dirty="0">
                <a:hlinkClick r:id="rId2" action="ppaction://hlinksldjump"/>
              </a:rPr>
              <a:t>はじめに</a:t>
            </a:r>
            <a:endParaRPr kumimoji="1" lang="en-US" altLang="ja-JP" sz="2400" b="0" dirty="0"/>
          </a:p>
          <a:p>
            <a:r>
              <a:rPr kumimoji="1" lang="ja-JP" altLang="en-US" sz="2400" b="0" dirty="0">
                <a:hlinkClick r:id="rId3" action="ppaction://hlinksldjump"/>
              </a:rPr>
              <a:t>衛星</a:t>
            </a:r>
            <a:r>
              <a:rPr lang="ja-JP" altLang="en-US" sz="2400" b="0" dirty="0">
                <a:hlinkClick r:id="rId3" action="ppaction://hlinksldjump"/>
              </a:rPr>
              <a:t>画像</a:t>
            </a:r>
            <a:r>
              <a:rPr kumimoji="1" lang="ja-JP" altLang="en-US" sz="2400" b="0" dirty="0">
                <a:hlinkClick r:id="rId3" action="ppaction://hlinksldjump"/>
              </a:rPr>
              <a:t>とは</a:t>
            </a:r>
            <a:endParaRPr kumimoji="1" lang="en-US" altLang="ja-JP" sz="2400" b="0" dirty="0"/>
          </a:p>
          <a:p>
            <a:r>
              <a:rPr lang="en-US" altLang="ja-JP" sz="2400" b="0" dirty="0">
                <a:hlinkClick r:id="rId4" action="ppaction://hlinksldjump"/>
              </a:rPr>
              <a:t>Landsat</a:t>
            </a:r>
            <a:r>
              <a:rPr lang="ja-JP" altLang="en-US" sz="2400" b="0" dirty="0">
                <a:hlinkClick r:id="rId4" action="ppaction://hlinksldjump"/>
              </a:rPr>
              <a:t> とは</a:t>
            </a:r>
            <a:endParaRPr lang="en-US" altLang="ja-JP" sz="2400" b="0" dirty="0"/>
          </a:p>
          <a:p>
            <a:r>
              <a:rPr lang="ja-JP" altLang="en-US" sz="2400" b="0" dirty="0">
                <a:hlinkClick r:id="rId5" action="ppaction://hlinksldjump"/>
              </a:rPr>
              <a:t>実際にさわってみよう～初級～</a:t>
            </a:r>
            <a:endParaRPr lang="en-US" altLang="ja-JP" sz="2400" b="0" dirty="0"/>
          </a:p>
          <a:p>
            <a:r>
              <a:rPr lang="en-US" altLang="ja-JP" sz="2400" b="0" dirty="0">
                <a:hlinkClick r:id="rId6" action="ppaction://hlinksldjump"/>
              </a:rPr>
              <a:t>Landsat</a:t>
            </a:r>
            <a:r>
              <a:rPr lang="ja-JP" altLang="en-US" sz="2400" b="0" dirty="0">
                <a:hlinkClick r:id="rId6" action="ppaction://hlinksldjump"/>
              </a:rPr>
              <a:t> から見えること①撮影時期</a:t>
            </a:r>
            <a:endParaRPr lang="en-US" altLang="ja-JP" sz="2400" b="0" dirty="0"/>
          </a:p>
          <a:p>
            <a:r>
              <a:rPr lang="en-US" altLang="ja-JP" sz="2400" b="0" dirty="0">
                <a:hlinkClick r:id="rId7" action="ppaction://hlinksldjump"/>
              </a:rPr>
              <a:t>Landsat</a:t>
            </a:r>
            <a:r>
              <a:rPr lang="ja-JP" altLang="en-US" sz="2400" b="0" dirty="0">
                <a:hlinkClick r:id="rId7" action="ppaction://hlinksldjump"/>
              </a:rPr>
              <a:t> から見えること②経年変化</a:t>
            </a:r>
            <a:endParaRPr lang="en-US" altLang="ja-JP" sz="2400" b="0" dirty="0"/>
          </a:p>
          <a:p>
            <a:r>
              <a:rPr lang="en-US" altLang="ja-JP" sz="2400" b="0" dirty="0">
                <a:hlinkClick r:id="rId8" action="ppaction://hlinksldjump"/>
              </a:rPr>
              <a:t>Landsat</a:t>
            </a:r>
            <a:r>
              <a:rPr lang="ja-JP" altLang="en-US" sz="2400" b="0" dirty="0">
                <a:hlinkClick r:id="rId8" action="ppaction://hlinksldjump"/>
              </a:rPr>
              <a:t> から見えること③植生の活性度</a:t>
            </a:r>
            <a:endParaRPr lang="en-US" altLang="ja-JP" sz="2400" b="0" dirty="0"/>
          </a:p>
          <a:p>
            <a:r>
              <a:rPr lang="ja-JP" altLang="en-US" sz="2400" b="0" dirty="0">
                <a:hlinkClick r:id="rId9" action="ppaction://hlinksldjump"/>
              </a:rPr>
              <a:t>もっと活用してみよう～中級～</a:t>
            </a:r>
            <a:endParaRPr lang="en-US" altLang="ja-JP" sz="2400" b="0" dirty="0"/>
          </a:p>
          <a:p>
            <a:r>
              <a:rPr lang="ja-JP" altLang="en-US" sz="2400" b="0" dirty="0">
                <a:hlinkClick r:id="rId10" action="ppaction://hlinksldjump"/>
              </a:rPr>
              <a:t>分野別 </a:t>
            </a:r>
            <a:r>
              <a:rPr lang="en-US" altLang="ja-JP" sz="2400" b="0" dirty="0">
                <a:hlinkClick r:id="rId10" action="ppaction://hlinksldjump"/>
              </a:rPr>
              <a:t>Landsat</a:t>
            </a:r>
            <a:r>
              <a:rPr lang="ja-JP" altLang="en-US" sz="2400" b="0" dirty="0">
                <a:hlinkClick r:id="rId10" action="ppaction://hlinksldjump"/>
              </a:rPr>
              <a:t> 活用①自然環境</a:t>
            </a:r>
            <a:endParaRPr lang="en-US" altLang="ja-JP" sz="2400" b="0" dirty="0"/>
          </a:p>
          <a:p>
            <a:r>
              <a:rPr lang="ja-JP" altLang="en-US" sz="2400" b="0" dirty="0">
                <a:hlinkClick r:id="rId11" action="ppaction://hlinksldjump"/>
              </a:rPr>
              <a:t>分野別 </a:t>
            </a:r>
            <a:r>
              <a:rPr lang="en-US" altLang="ja-JP" sz="2400" b="0" dirty="0">
                <a:hlinkClick r:id="rId11" action="ppaction://hlinksldjump"/>
              </a:rPr>
              <a:t>Landsat</a:t>
            </a:r>
            <a:r>
              <a:rPr lang="ja-JP" altLang="en-US" sz="2400" b="0" dirty="0">
                <a:hlinkClick r:id="rId11" action="ppaction://hlinksldjump"/>
              </a:rPr>
              <a:t> 活用②防災</a:t>
            </a:r>
            <a:endParaRPr lang="en-US" altLang="ja-JP" sz="2400" b="0" dirty="0"/>
          </a:p>
          <a:p>
            <a:r>
              <a:rPr lang="ja-JP" altLang="en-US" sz="2400" b="0" dirty="0">
                <a:hlinkClick r:id="rId12" action="ppaction://hlinksldjump"/>
              </a:rPr>
              <a:t>分野別 </a:t>
            </a:r>
            <a:r>
              <a:rPr lang="en-US" altLang="ja-JP" sz="2400" b="0" dirty="0">
                <a:hlinkClick r:id="rId12" action="ppaction://hlinksldjump"/>
              </a:rPr>
              <a:t>Landsat</a:t>
            </a:r>
            <a:r>
              <a:rPr lang="ja-JP" altLang="en-US" sz="2400" b="0" dirty="0">
                <a:hlinkClick r:id="rId12" action="ppaction://hlinksldjump"/>
              </a:rPr>
              <a:t> 活用③都市計画</a:t>
            </a:r>
            <a:endParaRPr lang="en-US" altLang="ja-JP" sz="2400" b="0" dirty="0"/>
          </a:p>
          <a:p>
            <a:r>
              <a:rPr lang="ja-JP" altLang="en-US" sz="2400" b="0" dirty="0">
                <a:hlinkClick r:id="rId13" action="ppaction://hlinksldjump"/>
              </a:rPr>
              <a:t>おわりに</a:t>
            </a:r>
            <a:endParaRPr lang="en-US" altLang="ja-JP" sz="2400" b="0" dirty="0"/>
          </a:p>
        </p:txBody>
      </p:sp>
      <p:sp>
        <p:nvSpPr>
          <p:cNvPr id="4" name="スライド番号プレースホルダー 3">
            <a:extLst>
              <a:ext uri="{FF2B5EF4-FFF2-40B4-BE49-F238E27FC236}">
                <a16:creationId xmlns:a16="http://schemas.microsoft.com/office/drawing/2014/main" id="{50B69CFC-BE90-41EC-8A01-F6D5CAC24D4B}"/>
              </a:ext>
            </a:extLst>
          </p:cNvPr>
          <p:cNvSpPr>
            <a:spLocks noGrp="1"/>
          </p:cNvSpPr>
          <p:nvPr>
            <p:ph type="sldNum" sz="quarter" idx="12"/>
          </p:nvPr>
        </p:nvSpPr>
        <p:spPr/>
        <p:txBody>
          <a:bodyPr/>
          <a:lstStyle/>
          <a:p>
            <a:fld id="{F7E94DEF-D429-47B4-8E0F-58CD298B3C00}" type="slidenum">
              <a:rPr kumimoji="1" lang="ja-JP" altLang="en-US" smtClean="0"/>
              <a:t>2</a:t>
            </a:fld>
            <a:endParaRPr kumimoji="1" lang="ja-JP" altLang="en-US"/>
          </a:p>
        </p:txBody>
      </p:sp>
    </p:spTree>
    <p:extLst>
      <p:ext uri="{BB962C8B-B14F-4D97-AF65-F5344CB8AC3E}">
        <p14:creationId xmlns:p14="http://schemas.microsoft.com/office/powerpoint/2010/main" val="249956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D672B-1813-4DE3-8A5F-1489E7EC47C6}"/>
              </a:ext>
            </a:extLst>
          </p:cNvPr>
          <p:cNvSpPr>
            <a:spLocks noGrp="1"/>
          </p:cNvSpPr>
          <p:nvPr>
            <p:ph type="title"/>
          </p:nvPr>
        </p:nvSpPr>
        <p:spPr/>
        <p:txBody>
          <a:bodyPr>
            <a:normAutofit/>
          </a:bodyPr>
          <a:lstStyle/>
          <a:p>
            <a:r>
              <a:rPr kumimoji="1" lang="en-US" altLang="ja-JP" sz="2800" dirty="0"/>
              <a:t>Landsat</a:t>
            </a:r>
            <a:r>
              <a:rPr kumimoji="1" lang="ja-JP" altLang="en-US" sz="2800" dirty="0"/>
              <a:t> </a:t>
            </a:r>
            <a:r>
              <a:rPr kumimoji="1" lang="en-US" altLang="ja-JP" sz="2800" dirty="0"/>
              <a:t>Explorer</a:t>
            </a:r>
            <a:r>
              <a:rPr kumimoji="1" lang="ja-JP" altLang="en-US" sz="2800" dirty="0"/>
              <a:t> のアイコン説明</a:t>
            </a:r>
          </a:p>
        </p:txBody>
      </p:sp>
      <p:sp>
        <p:nvSpPr>
          <p:cNvPr id="3" name="コンテンツ プレースホルダー 2">
            <a:extLst>
              <a:ext uri="{FF2B5EF4-FFF2-40B4-BE49-F238E27FC236}">
                <a16:creationId xmlns:a16="http://schemas.microsoft.com/office/drawing/2014/main" id="{C196E3B5-AAE5-4C45-BA68-014A43ED072B}"/>
              </a:ext>
            </a:extLst>
          </p:cNvPr>
          <p:cNvSpPr>
            <a:spLocks noGrp="1"/>
          </p:cNvSpPr>
          <p:nvPr>
            <p:ph sz="quarter" idx="13"/>
          </p:nvPr>
        </p:nvSpPr>
        <p:spPr>
          <a:xfrm>
            <a:off x="298504" y="1298779"/>
            <a:ext cx="8572500" cy="5357823"/>
          </a:xfrm>
        </p:spPr>
        <p:txBody>
          <a:bodyPr>
            <a:normAutofit/>
          </a:bodyPr>
          <a:lstStyle/>
          <a:p>
            <a:r>
              <a:rPr kumimoji="1" lang="ja-JP" altLang="en-US" sz="2000" dirty="0"/>
              <a:t>アイコン説明</a:t>
            </a:r>
            <a:endParaRPr kumimoji="1" lang="en-US" altLang="ja-JP" sz="2000" dirty="0"/>
          </a:p>
        </p:txBody>
      </p:sp>
      <p:graphicFrame>
        <p:nvGraphicFramePr>
          <p:cNvPr id="4" name="表 3">
            <a:extLst>
              <a:ext uri="{FF2B5EF4-FFF2-40B4-BE49-F238E27FC236}">
                <a16:creationId xmlns:a16="http://schemas.microsoft.com/office/drawing/2014/main" id="{3CC07805-4200-484E-8A8E-80E75436067C}"/>
              </a:ext>
            </a:extLst>
          </p:cNvPr>
          <p:cNvGraphicFramePr>
            <a:graphicFrameLocks noGrp="1"/>
          </p:cNvGraphicFramePr>
          <p:nvPr>
            <p:extLst>
              <p:ext uri="{D42A27DB-BD31-4B8C-83A1-F6EECF244321}">
                <p14:modId xmlns:p14="http://schemas.microsoft.com/office/powerpoint/2010/main" val="3280570381"/>
              </p:ext>
            </p:extLst>
          </p:nvPr>
        </p:nvGraphicFramePr>
        <p:xfrm>
          <a:off x="298504" y="1740565"/>
          <a:ext cx="8473967" cy="4160741"/>
        </p:xfrm>
        <a:graphic>
          <a:graphicData uri="http://schemas.openxmlformats.org/drawingml/2006/table">
            <a:tbl>
              <a:tblPr bandCol="1">
                <a:tableStyleId>{BDBED569-4797-4DF1-A0F4-6AAB3CD982D8}</a:tableStyleId>
              </a:tblPr>
              <a:tblGrid>
                <a:gridCol w="847397">
                  <a:extLst>
                    <a:ext uri="{9D8B030D-6E8A-4147-A177-3AD203B41FA5}">
                      <a16:colId xmlns:a16="http://schemas.microsoft.com/office/drawing/2014/main" val="880564931"/>
                    </a:ext>
                  </a:extLst>
                </a:gridCol>
                <a:gridCol w="3389587">
                  <a:extLst>
                    <a:ext uri="{9D8B030D-6E8A-4147-A177-3AD203B41FA5}">
                      <a16:colId xmlns:a16="http://schemas.microsoft.com/office/drawing/2014/main" val="1542192624"/>
                    </a:ext>
                  </a:extLst>
                </a:gridCol>
                <a:gridCol w="939505">
                  <a:extLst>
                    <a:ext uri="{9D8B030D-6E8A-4147-A177-3AD203B41FA5}">
                      <a16:colId xmlns:a16="http://schemas.microsoft.com/office/drawing/2014/main" val="1482593526"/>
                    </a:ext>
                  </a:extLst>
                </a:gridCol>
                <a:gridCol w="3297478">
                  <a:extLst>
                    <a:ext uri="{9D8B030D-6E8A-4147-A177-3AD203B41FA5}">
                      <a16:colId xmlns:a16="http://schemas.microsoft.com/office/drawing/2014/main" val="4012830101"/>
                    </a:ext>
                  </a:extLst>
                </a:gridCol>
              </a:tblGrid>
              <a:tr h="370840">
                <a:tc>
                  <a:txBody>
                    <a:bodyPr/>
                    <a:lstStyle/>
                    <a:p>
                      <a:endParaRPr kumimoji="1" lang="ja-JP" altLang="en-US" dirty="0"/>
                    </a:p>
                  </a:txBody>
                  <a:tcPr/>
                </a:tc>
                <a:tc>
                  <a:txBody>
                    <a:bodyPr/>
                    <a:lstStyle/>
                    <a:p>
                      <a:r>
                        <a:rPr kumimoji="1" lang="en-US" altLang="ja-JP" sz="1400" dirty="0">
                          <a:solidFill>
                            <a:schemeClr val="tx2"/>
                          </a:solidFill>
                        </a:rPr>
                        <a:t>[Renderer]</a:t>
                      </a:r>
                      <a:r>
                        <a:rPr kumimoji="1" lang="ja-JP" altLang="en-US" sz="1400" dirty="0">
                          <a:solidFill>
                            <a:schemeClr val="tx2"/>
                          </a:solidFill>
                        </a:rPr>
                        <a:t> 表示設定</a:t>
                      </a:r>
                      <a:endParaRPr kumimoji="1" lang="en-US" altLang="ja-JP" sz="1400" dirty="0">
                        <a:solidFill>
                          <a:schemeClr val="tx2"/>
                        </a:solidFill>
                      </a:endParaRP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[App Tutorial] </a:t>
                      </a:r>
                      <a:r>
                        <a:rPr kumimoji="1" lang="ja-JP" altLang="en-US" sz="1400" dirty="0">
                          <a:solidFill>
                            <a:schemeClr val="tx2"/>
                          </a:solidFill>
                        </a:rPr>
                        <a:t>各タブの操作説明</a:t>
                      </a:r>
                      <a:endParaRPr kumimoji="1" lang="en-US" altLang="ja-JP" sz="1400" dirty="0">
                        <a:solidFill>
                          <a:schemeClr val="tx2"/>
                        </a:solidFill>
                      </a:endParaRPr>
                    </a:p>
                  </a:txBody>
                  <a:tcPr/>
                </a:tc>
                <a:extLst>
                  <a:ext uri="{0D108BD9-81ED-4DB2-BD59-A6C34878D82A}">
                    <a16:rowId xmlns:a16="http://schemas.microsoft.com/office/drawing/2014/main" val="1324948445"/>
                  </a:ext>
                </a:extLst>
              </a:tr>
              <a:tr h="370840">
                <a:tc>
                  <a:txBody>
                    <a:bodyPr/>
                    <a:lstStyle/>
                    <a:p>
                      <a:endParaRPr kumimoji="1" lang="ja-JP" altLang="en-US" dirty="0"/>
                    </a:p>
                  </a:txBody>
                  <a:tcPr/>
                </a:tc>
                <a:tc>
                  <a:txBody>
                    <a:bodyPr/>
                    <a:lstStyle/>
                    <a:p>
                      <a:r>
                        <a:rPr kumimoji="1" lang="en-US" altLang="ja-JP" sz="1400" dirty="0">
                          <a:solidFill>
                            <a:schemeClr val="tx2"/>
                          </a:solidFill>
                        </a:rPr>
                        <a:t>[Time</a:t>
                      </a:r>
                      <a:r>
                        <a:rPr kumimoji="1" lang="ja-JP" altLang="en-US" sz="1400" dirty="0">
                          <a:solidFill>
                            <a:schemeClr val="tx2"/>
                          </a:solidFill>
                        </a:rPr>
                        <a:t> </a:t>
                      </a:r>
                      <a:r>
                        <a:rPr kumimoji="1" lang="en-US" altLang="ja-JP" sz="1400" dirty="0">
                          <a:solidFill>
                            <a:schemeClr val="tx2"/>
                          </a:solidFill>
                        </a:rPr>
                        <a:t>Selector]]</a:t>
                      </a:r>
                      <a:r>
                        <a:rPr kumimoji="1" lang="ja-JP" altLang="en-US" sz="1400" dirty="0">
                          <a:solidFill>
                            <a:schemeClr val="tx2"/>
                          </a:solidFill>
                        </a:rPr>
                        <a:t> タイムライン</a:t>
                      </a:r>
                    </a:p>
                  </a:txBody>
                  <a:tcPr/>
                </a:tc>
                <a:tc>
                  <a:txBody>
                    <a:bodyPr/>
                    <a:lstStyle/>
                    <a:p>
                      <a:endParaRPr kumimoji="1" lang="ja-JP" altLang="en-US" sz="1400" dirty="0">
                        <a:solidFill>
                          <a:schemeClr val="tx2"/>
                        </a:solidFill>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[About]</a:t>
                      </a:r>
                      <a:r>
                        <a:rPr kumimoji="1" lang="ja-JP" altLang="en-US" sz="1400" dirty="0">
                          <a:solidFill>
                            <a:schemeClr val="tx2"/>
                          </a:solidFill>
                        </a:rPr>
                        <a:t> </a:t>
                      </a:r>
                      <a:r>
                        <a:rPr kumimoji="1" lang="en-US" altLang="ja-JP" sz="1400" dirty="0">
                          <a:solidFill>
                            <a:schemeClr val="tx2"/>
                          </a:solidFill>
                        </a:rPr>
                        <a:t>Landsat</a:t>
                      </a:r>
                      <a:r>
                        <a:rPr kumimoji="1" lang="ja-JP" altLang="en-US" sz="1400" dirty="0">
                          <a:solidFill>
                            <a:schemeClr val="tx2"/>
                          </a:solidFill>
                        </a:rPr>
                        <a:t> </a:t>
                      </a:r>
                      <a:r>
                        <a:rPr kumimoji="1" lang="en-US" altLang="ja-JP" sz="1400" dirty="0">
                          <a:solidFill>
                            <a:schemeClr val="tx2"/>
                          </a:solidFill>
                        </a:rPr>
                        <a:t>Explorer </a:t>
                      </a:r>
                      <a:r>
                        <a:rPr kumimoji="1" lang="ja-JP" altLang="en-US" sz="1400" dirty="0">
                          <a:solidFill>
                            <a:schemeClr val="tx2"/>
                          </a:solidFill>
                        </a:rPr>
                        <a:t>について</a:t>
                      </a:r>
                    </a:p>
                  </a:txBody>
                  <a:tcPr/>
                </a:tc>
                <a:extLst>
                  <a:ext uri="{0D108BD9-81ED-4DB2-BD59-A6C34878D82A}">
                    <a16:rowId xmlns:a16="http://schemas.microsoft.com/office/drawing/2014/main" val="198162463"/>
                  </a:ext>
                </a:extLst>
              </a:tr>
              <a:tr h="370840">
                <a:tc>
                  <a:txBody>
                    <a:bodyPr/>
                    <a:lstStyle/>
                    <a:p>
                      <a:endParaRPr kumimoji="1" lang="ja-JP" altLang="en-US" dirty="0"/>
                    </a:p>
                  </a:txBody>
                  <a:tcPr/>
                </a:tc>
                <a:tc>
                  <a:txBody>
                    <a:bodyPr/>
                    <a:lstStyle/>
                    <a:p>
                      <a:r>
                        <a:rPr kumimoji="1" lang="en-US" altLang="ja-JP" sz="1400" dirty="0">
                          <a:solidFill>
                            <a:schemeClr val="tx2"/>
                          </a:solidFill>
                        </a:rPr>
                        <a:t>[Swipe]</a:t>
                      </a:r>
                      <a:r>
                        <a:rPr kumimoji="1" lang="ja-JP" altLang="en-US" sz="1400" dirty="0">
                          <a:solidFill>
                            <a:schemeClr val="tx2"/>
                          </a:solidFill>
                        </a:rPr>
                        <a:t> スワイプ ツール</a:t>
                      </a:r>
                    </a:p>
                  </a:txBody>
                  <a:tcPr/>
                </a:tc>
                <a:tc>
                  <a:txBody>
                    <a:bodyPr/>
                    <a:lstStyle/>
                    <a:p>
                      <a:endParaRPr kumimoji="1" lang="ja-JP" altLang="en-US" sz="1400" dirty="0">
                        <a:solidFill>
                          <a:schemeClr val="tx2"/>
                        </a:solidFill>
                      </a:endParaRP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a:t>
                      </a:r>
                      <a:r>
                        <a:rPr kumimoji="1" lang="en-US" altLang="ja-JP" sz="1400" dirty="0" err="1">
                          <a:solidFill>
                            <a:schemeClr val="tx2"/>
                          </a:solidFill>
                        </a:rPr>
                        <a:t>Basemap</a:t>
                      </a:r>
                      <a:r>
                        <a:rPr kumimoji="1" lang="en-US" altLang="ja-JP" sz="1400" dirty="0">
                          <a:solidFill>
                            <a:schemeClr val="tx2"/>
                          </a:solidFill>
                        </a:rPr>
                        <a:t> Gallery]</a:t>
                      </a:r>
                      <a:r>
                        <a:rPr kumimoji="1" lang="ja-JP" altLang="en-US" sz="1400" dirty="0">
                          <a:solidFill>
                            <a:schemeClr val="tx2"/>
                          </a:solidFill>
                        </a:rPr>
                        <a:t> </a:t>
                      </a:r>
                      <a:endParaRPr kumimoji="1" lang="en-US" altLang="ja-JP" sz="1400" dirty="0">
                        <a:solidFill>
                          <a:schemeClr val="tx2"/>
                        </a:solidFill>
                      </a:endParaRPr>
                    </a:p>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2"/>
                          </a:solidFill>
                        </a:rPr>
                        <a:t>ベースマップ ギャラリー</a:t>
                      </a:r>
                    </a:p>
                  </a:txBody>
                  <a:tcPr/>
                </a:tc>
                <a:extLst>
                  <a:ext uri="{0D108BD9-81ED-4DB2-BD59-A6C34878D82A}">
                    <a16:rowId xmlns:a16="http://schemas.microsoft.com/office/drawing/2014/main" val="3064915253"/>
                  </a:ext>
                </a:extLst>
              </a:tr>
              <a:tr h="370840">
                <a:tc>
                  <a:txBody>
                    <a:bodyPr/>
                    <a:lstStyle/>
                    <a:p>
                      <a:endParaRPr kumimoji="1" lang="ja-JP" altLang="en-US" dirty="0"/>
                    </a:p>
                  </a:txBody>
                  <a:tcPr/>
                </a:tc>
                <a:tc>
                  <a:txBody>
                    <a:bodyPr/>
                    <a:lstStyle/>
                    <a:p>
                      <a:r>
                        <a:rPr kumimoji="1" lang="en-US" altLang="ja-JP" sz="1400" dirty="0">
                          <a:solidFill>
                            <a:schemeClr val="tx2"/>
                          </a:solidFill>
                        </a:rPr>
                        <a:t>[Mask]</a:t>
                      </a:r>
                      <a:r>
                        <a:rPr kumimoji="1" lang="ja-JP" altLang="en-US" sz="1400" dirty="0">
                          <a:solidFill>
                            <a:schemeClr val="tx2"/>
                          </a:solidFill>
                        </a:rPr>
                        <a:t> マスク ツール</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拡大</a:t>
                      </a:r>
                      <a:r>
                        <a:rPr kumimoji="1" lang="en-US" altLang="ja-JP" sz="1400" dirty="0">
                          <a:solidFill>
                            <a:schemeClr val="tx2"/>
                          </a:solidFill>
                        </a:rPr>
                        <a:t>/</a:t>
                      </a:r>
                      <a:r>
                        <a:rPr kumimoji="1" lang="ja-JP" altLang="en-US" sz="1400" dirty="0">
                          <a:solidFill>
                            <a:schemeClr val="tx2"/>
                          </a:solidFill>
                        </a:rPr>
                        <a:t>縮小</a:t>
                      </a:r>
                    </a:p>
                  </a:txBody>
                  <a:tcPr/>
                </a:tc>
                <a:extLst>
                  <a:ext uri="{0D108BD9-81ED-4DB2-BD59-A6C34878D82A}">
                    <a16:rowId xmlns:a16="http://schemas.microsoft.com/office/drawing/2014/main" val="1732649542"/>
                  </a:ext>
                </a:extLst>
              </a:tr>
              <a:tr h="384975">
                <a:tc>
                  <a:txBody>
                    <a:bodyPr/>
                    <a:lstStyle/>
                    <a:p>
                      <a:endParaRPr kumimoji="1" lang="ja-JP" altLang="en-US" dirty="0"/>
                    </a:p>
                  </a:txBody>
                  <a:tcPr/>
                </a:tc>
                <a:tc>
                  <a:txBody>
                    <a:bodyPr/>
                    <a:lstStyle/>
                    <a:p>
                      <a:r>
                        <a:rPr kumimoji="1" lang="en-US" altLang="ja-JP" sz="1400" dirty="0">
                          <a:solidFill>
                            <a:schemeClr val="tx2"/>
                          </a:solidFill>
                        </a:rPr>
                        <a:t>[Change</a:t>
                      </a:r>
                      <a:r>
                        <a:rPr kumimoji="1" lang="ja-JP" altLang="en-US" sz="1400" dirty="0">
                          <a:solidFill>
                            <a:schemeClr val="tx2"/>
                          </a:solidFill>
                        </a:rPr>
                        <a:t> </a:t>
                      </a:r>
                      <a:r>
                        <a:rPr kumimoji="1" lang="en-US" altLang="ja-JP" sz="1400" dirty="0">
                          <a:solidFill>
                            <a:schemeClr val="tx2"/>
                          </a:solidFill>
                        </a:rPr>
                        <a:t>Detection]</a:t>
                      </a:r>
                      <a:r>
                        <a:rPr kumimoji="1" lang="ja-JP" altLang="en-US" sz="1400" dirty="0">
                          <a:solidFill>
                            <a:schemeClr val="tx2"/>
                          </a:solidFill>
                        </a:rPr>
                        <a:t> 変化検出ツール</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デフォルトの表示範囲</a:t>
                      </a:r>
                      <a:endParaRPr kumimoji="1" lang="en-US" altLang="ja-JP" sz="1400" dirty="0">
                        <a:solidFill>
                          <a:schemeClr val="tx2"/>
                        </a:solidFill>
                      </a:endParaRPr>
                    </a:p>
                  </a:txBody>
                  <a:tcPr/>
                </a:tc>
                <a:extLst>
                  <a:ext uri="{0D108BD9-81ED-4DB2-BD59-A6C34878D82A}">
                    <a16:rowId xmlns:a16="http://schemas.microsoft.com/office/drawing/2014/main" val="3313353841"/>
                  </a:ext>
                </a:extLst>
              </a:tr>
              <a:tr h="397566">
                <a:tc>
                  <a:txBody>
                    <a:bodyPr/>
                    <a:lstStyle/>
                    <a:p>
                      <a:r>
                        <a:rPr kumimoji="1" lang="ja-JP" altLang="en-US" dirty="0"/>
                        <a:t> </a:t>
                      </a:r>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[Identify]</a:t>
                      </a:r>
                      <a:r>
                        <a:rPr kumimoji="1" lang="ja-JP" altLang="en-US" sz="1400" dirty="0">
                          <a:solidFill>
                            <a:schemeClr val="tx2"/>
                          </a:solidFill>
                        </a:rPr>
                        <a:t> 属性情報</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[Find</a:t>
                      </a:r>
                      <a:r>
                        <a:rPr kumimoji="1" lang="ja-JP" altLang="en-US" sz="1400" dirty="0">
                          <a:solidFill>
                            <a:schemeClr val="tx2"/>
                          </a:solidFill>
                        </a:rPr>
                        <a:t> </a:t>
                      </a:r>
                      <a:r>
                        <a:rPr kumimoji="1" lang="en-US" altLang="ja-JP" sz="1400" dirty="0">
                          <a:solidFill>
                            <a:schemeClr val="tx2"/>
                          </a:solidFill>
                        </a:rPr>
                        <a:t>a</a:t>
                      </a:r>
                      <a:r>
                        <a:rPr kumimoji="1" lang="ja-JP" altLang="en-US" sz="1400" dirty="0">
                          <a:solidFill>
                            <a:schemeClr val="tx2"/>
                          </a:solidFill>
                        </a:rPr>
                        <a:t> </a:t>
                      </a:r>
                      <a:r>
                        <a:rPr kumimoji="1" lang="en-US" altLang="ja-JP" sz="1400" dirty="0">
                          <a:solidFill>
                            <a:schemeClr val="tx2"/>
                          </a:solidFill>
                        </a:rPr>
                        <a:t>place]</a:t>
                      </a:r>
                      <a:r>
                        <a:rPr kumimoji="1" lang="ja-JP" altLang="en-US" sz="1400" dirty="0">
                          <a:solidFill>
                            <a:schemeClr val="tx2"/>
                          </a:solidFill>
                        </a:rPr>
                        <a:t> 地名検索</a:t>
                      </a:r>
                      <a:endParaRPr kumimoji="1" lang="en-US" altLang="ja-JP" sz="1400" dirty="0">
                        <a:solidFill>
                          <a:schemeClr val="tx2"/>
                        </a:solidFill>
                      </a:endParaRPr>
                    </a:p>
                  </a:txBody>
                  <a:tcPr/>
                </a:tc>
                <a:extLst>
                  <a:ext uri="{0D108BD9-81ED-4DB2-BD59-A6C34878D82A}">
                    <a16:rowId xmlns:a16="http://schemas.microsoft.com/office/drawing/2014/main" val="115390989"/>
                  </a:ext>
                </a:extLst>
              </a:tr>
              <a:tr h="396016">
                <a:tc>
                  <a:txBody>
                    <a:bodyPr/>
                    <a:lstStyle/>
                    <a:p>
                      <a:endParaRPr kumimoji="1" lang="ja-JP" altLang="en-US" dirty="0"/>
                    </a:p>
                  </a:txBody>
                  <a:tcPr/>
                </a:tc>
                <a:tc>
                  <a:txBody>
                    <a:bodyPr/>
                    <a:lstStyle/>
                    <a:p>
                      <a:r>
                        <a:rPr kumimoji="1" lang="en-US" altLang="ja-JP" sz="1400" dirty="0">
                          <a:solidFill>
                            <a:schemeClr val="tx2"/>
                          </a:solidFill>
                        </a:rPr>
                        <a:t>[Add</a:t>
                      </a:r>
                      <a:r>
                        <a:rPr kumimoji="1" lang="ja-JP" altLang="en-US" sz="1400" dirty="0">
                          <a:solidFill>
                            <a:schemeClr val="tx2"/>
                          </a:solidFill>
                        </a:rPr>
                        <a:t> </a:t>
                      </a:r>
                      <a:r>
                        <a:rPr kumimoji="1" lang="en-US" altLang="ja-JP" sz="1400" dirty="0">
                          <a:solidFill>
                            <a:schemeClr val="tx2"/>
                          </a:solidFill>
                        </a:rPr>
                        <a:t>Data</a:t>
                      </a:r>
                      <a:r>
                        <a:rPr kumimoji="1" lang="ja-JP" altLang="en-US" sz="1400" dirty="0">
                          <a:solidFill>
                            <a:schemeClr val="tx2"/>
                          </a:solidFill>
                        </a:rPr>
                        <a:t> </a:t>
                      </a:r>
                      <a:r>
                        <a:rPr kumimoji="1" lang="en-US" altLang="ja-JP" sz="1400" dirty="0">
                          <a:solidFill>
                            <a:schemeClr val="tx2"/>
                          </a:solidFill>
                        </a:rPr>
                        <a:t>from ArcGIS Online] ArcGIS</a:t>
                      </a:r>
                      <a:r>
                        <a:rPr kumimoji="1" lang="ja-JP" altLang="en-US" sz="1400" dirty="0">
                          <a:solidFill>
                            <a:schemeClr val="tx2"/>
                          </a:solidFill>
                        </a:rPr>
                        <a:t> </a:t>
                      </a:r>
                      <a:r>
                        <a:rPr kumimoji="1" lang="en-US" altLang="ja-JP" sz="1400" dirty="0">
                          <a:solidFill>
                            <a:schemeClr val="tx2"/>
                          </a:solidFill>
                        </a:rPr>
                        <a:t>Online</a:t>
                      </a:r>
                      <a:r>
                        <a:rPr kumimoji="1" lang="ja-JP" altLang="en-US" sz="1400" dirty="0">
                          <a:solidFill>
                            <a:schemeClr val="tx2"/>
                          </a:solidFill>
                        </a:rPr>
                        <a:t> からデータ追加</a:t>
                      </a:r>
                    </a:p>
                  </a:txBody>
                  <a:tcPr/>
                </a:tc>
                <a:tc>
                  <a:txBody>
                    <a:bodyPr/>
                    <a:lstStyle/>
                    <a:p>
                      <a:endParaRPr kumimoji="1" lang="ja-JP" altLang="en-US" sz="1400" dirty="0">
                        <a:solidFill>
                          <a:schemeClr val="tx2"/>
                        </a:solidFill>
                      </a:endParaRPr>
                    </a:p>
                  </a:txBody>
                  <a:tcPr/>
                </a:tc>
                <a:tc>
                  <a:txBody>
                    <a:bodyPr/>
                    <a:lstStyle/>
                    <a:p>
                      <a:r>
                        <a:rPr lang="en-US" altLang="ja-JP" sz="1200" dirty="0">
                          <a:solidFill>
                            <a:schemeClr val="tx2"/>
                          </a:solidFill>
                        </a:rPr>
                        <a:t>ArcGIS Online </a:t>
                      </a:r>
                      <a:r>
                        <a:rPr lang="ja-JP" altLang="en-US" sz="1200" dirty="0">
                          <a:solidFill>
                            <a:schemeClr val="tx2"/>
                          </a:solidFill>
                        </a:rPr>
                        <a:t>アカウント サイン イン</a:t>
                      </a:r>
                    </a:p>
                  </a:txBody>
                  <a:tcPr anchor="ctr"/>
                </a:tc>
                <a:extLst>
                  <a:ext uri="{0D108BD9-81ED-4DB2-BD59-A6C34878D82A}">
                    <a16:rowId xmlns:a16="http://schemas.microsoft.com/office/drawing/2014/main" val="2328756971"/>
                  </a:ext>
                </a:extLst>
              </a:tr>
              <a:tr h="370840">
                <a:tc>
                  <a:txBody>
                    <a:bodyPr/>
                    <a:lstStyle/>
                    <a:p>
                      <a:endParaRPr kumimoji="1" lang="ja-JP" altLang="en-US" dirty="0"/>
                    </a:p>
                  </a:txBody>
                  <a:tcPr/>
                </a:tc>
                <a:tc>
                  <a:txBody>
                    <a:bodyPr/>
                    <a:lstStyle/>
                    <a:p>
                      <a:r>
                        <a:rPr kumimoji="1" lang="en-US" altLang="ja-JP" sz="1300" dirty="0">
                          <a:solidFill>
                            <a:schemeClr val="tx2"/>
                          </a:solidFill>
                        </a:rPr>
                        <a:t>[Save Top Layer to ArcGIS Online] </a:t>
                      </a:r>
                    </a:p>
                    <a:p>
                      <a:r>
                        <a:rPr kumimoji="1" lang="ja-JP" altLang="en-US" sz="1300" dirty="0">
                          <a:solidFill>
                            <a:schemeClr val="tx2"/>
                          </a:solidFill>
                        </a:rPr>
                        <a:t>最上位レイヤーを</a:t>
                      </a:r>
                      <a:r>
                        <a:rPr kumimoji="1" lang="en-US" altLang="ja-JP" sz="1300" dirty="0">
                          <a:solidFill>
                            <a:schemeClr val="tx2"/>
                          </a:solidFill>
                        </a:rPr>
                        <a:t>ArcGIS</a:t>
                      </a:r>
                      <a:r>
                        <a:rPr kumimoji="1" lang="ja-JP" altLang="en-US" sz="1300" dirty="0">
                          <a:solidFill>
                            <a:schemeClr val="tx2"/>
                          </a:solidFill>
                        </a:rPr>
                        <a:t> </a:t>
                      </a:r>
                      <a:r>
                        <a:rPr kumimoji="1" lang="en-US" altLang="ja-JP" sz="1300" dirty="0">
                          <a:solidFill>
                            <a:schemeClr val="tx2"/>
                          </a:solidFill>
                        </a:rPr>
                        <a:t>Online</a:t>
                      </a:r>
                      <a:r>
                        <a:rPr kumimoji="1" lang="ja-JP" altLang="en-US" sz="1300" dirty="0">
                          <a:solidFill>
                            <a:schemeClr val="tx2"/>
                          </a:solidFill>
                        </a:rPr>
                        <a:t> へ保存</a:t>
                      </a:r>
                    </a:p>
                  </a:txBody>
                  <a:tcPr/>
                </a:tc>
                <a:tc>
                  <a:txBody>
                    <a:bodyPr/>
                    <a:lstStyle/>
                    <a:p>
                      <a:r>
                        <a:rPr kumimoji="1" lang="ja-JP" altLang="en-US" sz="1400" dirty="0">
                          <a:solidFill>
                            <a:schemeClr val="tx2"/>
                          </a:solidFill>
                        </a:rPr>
                        <a:t> </a:t>
                      </a:r>
                    </a:p>
                  </a:txBody>
                  <a:tcPr/>
                </a:tc>
                <a:tc>
                  <a:txBody>
                    <a:bodyPr/>
                    <a:lstStyle/>
                    <a:p>
                      <a:r>
                        <a:rPr kumimoji="1" lang="ja-JP" altLang="en-US" sz="1400" dirty="0">
                          <a:solidFill>
                            <a:schemeClr val="tx2"/>
                          </a:solidFill>
                        </a:rPr>
                        <a:t>共有</a:t>
                      </a:r>
                      <a:endParaRPr kumimoji="1" lang="en-US" altLang="ja-JP" sz="1400" dirty="0">
                        <a:solidFill>
                          <a:schemeClr val="tx2"/>
                        </a:solidFill>
                      </a:endParaRPr>
                    </a:p>
                  </a:txBody>
                  <a:tcPr anchor="ctr"/>
                </a:tc>
                <a:extLst>
                  <a:ext uri="{0D108BD9-81ED-4DB2-BD59-A6C34878D82A}">
                    <a16:rowId xmlns:a16="http://schemas.microsoft.com/office/drawing/2014/main" val="1404039694"/>
                  </a:ext>
                </a:extLst>
              </a:tr>
              <a:tr h="370840">
                <a:tc>
                  <a:txBody>
                    <a:bodyPr/>
                    <a:lstStyle/>
                    <a:p>
                      <a:endParaRPr kumimoji="1" lang="ja-JP" altLang="en-US" dirty="0"/>
                    </a:p>
                  </a:txBody>
                  <a:tcPr/>
                </a:tc>
                <a:tc>
                  <a:txBody>
                    <a:bodyPr/>
                    <a:lstStyle/>
                    <a:p>
                      <a:r>
                        <a:rPr kumimoji="1" lang="en-US" altLang="ja-JP" sz="1400" dirty="0">
                          <a:solidFill>
                            <a:schemeClr val="tx2"/>
                          </a:solidFill>
                        </a:rPr>
                        <a:t>[Export] </a:t>
                      </a:r>
                      <a:r>
                        <a:rPr kumimoji="1" lang="ja-JP" altLang="en-US" sz="1400" dirty="0">
                          <a:solidFill>
                            <a:schemeClr val="tx2"/>
                          </a:solidFill>
                        </a:rPr>
                        <a:t>エクスポート</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概観図の表示</a:t>
                      </a:r>
                      <a:endParaRPr kumimoji="1" lang="en-US" altLang="ja-JP" sz="1400" dirty="0">
                        <a:solidFill>
                          <a:schemeClr val="tx2"/>
                        </a:solidFill>
                      </a:endParaRPr>
                    </a:p>
                  </a:txBody>
                  <a:tcPr/>
                </a:tc>
                <a:extLst>
                  <a:ext uri="{0D108BD9-81ED-4DB2-BD59-A6C34878D82A}">
                    <a16:rowId xmlns:a16="http://schemas.microsoft.com/office/drawing/2014/main" val="1776727836"/>
                  </a:ext>
                </a:extLst>
              </a:tr>
              <a:tr h="370840">
                <a:tc>
                  <a:txBody>
                    <a:bodyPr/>
                    <a:lstStyle/>
                    <a:p>
                      <a:endParaRPr kumimoji="1" lang="ja-JP" altLang="en-US"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2"/>
                          </a:solidFill>
                        </a:rPr>
                        <a:t>[Stories] </a:t>
                      </a:r>
                      <a:r>
                        <a:rPr kumimoji="1" lang="ja-JP" altLang="en-US" sz="1400" dirty="0">
                          <a:solidFill>
                            <a:schemeClr val="tx2"/>
                          </a:solidFill>
                        </a:rPr>
                        <a:t>ストーリー別教材</a:t>
                      </a:r>
                    </a:p>
                  </a:txBody>
                  <a:tcPr/>
                </a:tc>
                <a:tc>
                  <a:txBody>
                    <a:bodyPr/>
                    <a:lstStyle/>
                    <a:p>
                      <a:endParaRPr kumimoji="1" lang="ja-JP" altLang="en-US" sz="1400" dirty="0">
                        <a:solidFill>
                          <a:schemeClr val="tx2"/>
                        </a:solidFill>
                      </a:endParaRPr>
                    </a:p>
                  </a:txBody>
                  <a:tcPr/>
                </a:tc>
                <a:tc>
                  <a:txBody>
                    <a:bodyPr/>
                    <a:lstStyle/>
                    <a:p>
                      <a:endParaRPr lang="ja-JP" altLang="en-US" dirty="0"/>
                    </a:p>
                  </a:txBody>
                  <a:tcPr/>
                </a:tc>
                <a:extLst>
                  <a:ext uri="{0D108BD9-81ED-4DB2-BD59-A6C34878D82A}">
                    <a16:rowId xmlns:a16="http://schemas.microsoft.com/office/drawing/2014/main" val="2303583460"/>
                  </a:ext>
                </a:extLst>
              </a:tr>
            </a:tbl>
          </a:graphicData>
        </a:graphic>
      </p:graphicFrame>
      <p:pic>
        <p:nvPicPr>
          <p:cNvPr id="24" name="図 23">
            <a:extLst>
              <a:ext uri="{FF2B5EF4-FFF2-40B4-BE49-F238E27FC236}">
                <a16:creationId xmlns:a16="http://schemas.microsoft.com/office/drawing/2014/main" id="{9955A05B-D1FC-4DDF-A7C1-908E35ACE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5" y="1767222"/>
            <a:ext cx="439031" cy="312198"/>
          </a:xfrm>
          <a:prstGeom prst="rect">
            <a:avLst/>
          </a:prstGeom>
        </p:spPr>
      </p:pic>
      <p:pic>
        <p:nvPicPr>
          <p:cNvPr id="26" name="図 25">
            <a:extLst>
              <a:ext uri="{FF2B5EF4-FFF2-40B4-BE49-F238E27FC236}">
                <a16:creationId xmlns:a16="http://schemas.microsoft.com/office/drawing/2014/main" id="{7AD2901E-6325-4FF3-86D5-B9B835438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01" y="2125065"/>
            <a:ext cx="435815" cy="334464"/>
          </a:xfrm>
          <a:prstGeom prst="rect">
            <a:avLst/>
          </a:prstGeom>
        </p:spPr>
      </p:pic>
      <p:pic>
        <p:nvPicPr>
          <p:cNvPr id="28" name="図 27">
            <a:extLst>
              <a:ext uri="{FF2B5EF4-FFF2-40B4-BE49-F238E27FC236}">
                <a16:creationId xmlns:a16="http://schemas.microsoft.com/office/drawing/2014/main" id="{010CE8E7-E289-4A36-B697-EF5AE328E7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14" y="3795982"/>
            <a:ext cx="421762" cy="301558"/>
          </a:xfrm>
          <a:prstGeom prst="rect">
            <a:avLst/>
          </a:prstGeom>
        </p:spPr>
      </p:pic>
      <p:pic>
        <p:nvPicPr>
          <p:cNvPr id="32" name="図 31">
            <a:extLst>
              <a:ext uri="{FF2B5EF4-FFF2-40B4-BE49-F238E27FC236}">
                <a16:creationId xmlns:a16="http://schemas.microsoft.com/office/drawing/2014/main" id="{C7921029-B9C5-4843-8FFD-F8E6A9BA62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312" y="2136234"/>
            <a:ext cx="420025" cy="304019"/>
          </a:xfrm>
          <a:prstGeom prst="rect">
            <a:avLst/>
          </a:prstGeom>
        </p:spPr>
      </p:pic>
      <p:pic>
        <p:nvPicPr>
          <p:cNvPr id="34" name="図 33">
            <a:extLst>
              <a:ext uri="{FF2B5EF4-FFF2-40B4-BE49-F238E27FC236}">
                <a16:creationId xmlns:a16="http://schemas.microsoft.com/office/drawing/2014/main" id="{53771622-E16D-458C-BAC6-9027B73B16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5877" y="3016348"/>
            <a:ext cx="158599" cy="317198"/>
          </a:xfrm>
          <a:prstGeom prst="rect">
            <a:avLst/>
          </a:prstGeom>
        </p:spPr>
      </p:pic>
      <p:pic>
        <p:nvPicPr>
          <p:cNvPr id="36" name="図 35">
            <a:extLst>
              <a:ext uri="{FF2B5EF4-FFF2-40B4-BE49-F238E27FC236}">
                <a16:creationId xmlns:a16="http://schemas.microsoft.com/office/drawing/2014/main" id="{E585FB55-E618-4471-BE2C-7D990F615256}"/>
              </a:ext>
            </a:extLst>
          </p:cNvPr>
          <p:cNvPicPr>
            <a:picLocks noChangeAspect="1"/>
          </p:cNvPicPr>
          <p:nvPr/>
        </p:nvPicPr>
        <p:blipFill rotWithShape="1">
          <a:blip r:embed="rId8">
            <a:extLst>
              <a:ext uri="{28A0092B-C50C-407E-A947-70E740481C1C}">
                <a14:useLocalDpi xmlns:a14="http://schemas.microsoft.com/office/drawing/2010/main" val="0"/>
              </a:ext>
            </a:extLst>
          </a:blip>
          <a:srcRect l="1" r="5991"/>
          <a:stretch/>
        </p:blipFill>
        <p:spPr>
          <a:xfrm>
            <a:off x="4858546" y="3405247"/>
            <a:ext cx="275553" cy="321484"/>
          </a:xfrm>
          <a:prstGeom prst="rect">
            <a:avLst/>
          </a:prstGeom>
        </p:spPr>
      </p:pic>
      <p:pic>
        <p:nvPicPr>
          <p:cNvPr id="42" name="図 41">
            <a:extLst>
              <a:ext uri="{FF2B5EF4-FFF2-40B4-BE49-F238E27FC236}">
                <a16:creationId xmlns:a16="http://schemas.microsoft.com/office/drawing/2014/main" id="{B3326354-C346-4B9F-921C-5BB1277A68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21745" y="5206527"/>
            <a:ext cx="226746" cy="236605"/>
          </a:xfrm>
          <a:prstGeom prst="rect">
            <a:avLst/>
          </a:prstGeom>
        </p:spPr>
      </p:pic>
      <p:sp>
        <p:nvSpPr>
          <p:cNvPr id="44" name="コンテンツ プレースホルダー 2">
            <a:extLst>
              <a:ext uri="{FF2B5EF4-FFF2-40B4-BE49-F238E27FC236}">
                <a16:creationId xmlns:a16="http://schemas.microsoft.com/office/drawing/2014/main" id="{A3A4F9DB-7C8E-4763-918A-7BCF1FB67A4D}"/>
              </a:ext>
            </a:extLst>
          </p:cNvPr>
          <p:cNvSpPr txBox="1">
            <a:spLocks/>
          </p:cNvSpPr>
          <p:nvPr/>
        </p:nvSpPr>
        <p:spPr>
          <a:xfrm>
            <a:off x="285720" y="5875961"/>
            <a:ext cx="8572499" cy="934001"/>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endParaRPr lang="en-US" altLang="ja-JP" sz="1800" b="0" dirty="0"/>
          </a:p>
        </p:txBody>
      </p:sp>
      <p:pic>
        <p:nvPicPr>
          <p:cNvPr id="7" name="図 6">
            <a:extLst>
              <a:ext uri="{FF2B5EF4-FFF2-40B4-BE49-F238E27FC236}">
                <a16:creationId xmlns:a16="http://schemas.microsoft.com/office/drawing/2014/main" id="{42094DB6-0C61-458E-8FAB-7026C21579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733" y="2541522"/>
            <a:ext cx="426383" cy="325602"/>
          </a:xfrm>
          <a:prstGeom prst="rect">
            <a:avLst/>
          </a:prstGeom>
        </p:spPr>
      </p:pic>
      <p:pic>
        <p:nvPicPr>
          <p:cNvPr id="11" name="図 10">
            <a:extLst>
              <a:ext uri="{FF2B5EF4-FFF2-40B4-BE49-F238E27FC236}">
                <a16:creationId xmlns:a16="http://schemas.microsoft.com/office/drawing/2014/main" id="{DC0A7F34-49BE-45F2-A096-BCF5032B1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872" y="4279507"/>
            <a:ext cx="429407" cy="283571"/>
          </a:xfrm>
          <a:prstGeom prst="rect">
            <a:avLst/>
          </a:prstGeom>
        </p:spPr>
      </p:pic>
      <p:pic>
        <p:nvPicPr>
          <p:cNvPr id="15" name="図 14">
            <a:extLst>
              <a:ext uri="{FF2B5EF4-FFF2-40B4-BE49-F238E27FC236}">
                <a16:creationId xmlns:a16="http://schemas.microsoft.com/office/drawing/2014/main" id="{2CE49CC9-767F-4C65-A36D-B2CE343646E6}"/>
              </a:ext>
            </a:extLst>
          </p:cNvPr>
          <p:cNvPicPr>
            <a:picLocks noChangeAspect="1"/>
          </p:cNvPicPr>
          <p:nvPr/>
        </p:nvPicPr>
        <p:blipFill rotWithShape="1">
          <a:blip r:embed="rId12">
            <a:extLst>
              <a:ext uri="{28A0092B-C50C-407E-A947-70E740481C1C}">
                <a14:useLocalDpi xmlns:a14="http://schemas.microsoft.com/office/drawing/2010/main" val="0"/>
              </a:ext>
            </a:extLst>
          </a:blip>
          <a:srcRect t="1" r="1849" b="5451"/>
          <a:stretch/>
        </p:blipFill>
        <p:spPr>
          <a:xfrm>
            <a:off x="492861" y="4758540"/>
            <a:ext cx="421467" cy="278184"/>
          </a:xfrm>
          <a:prstGeom prst="rect">
            <a:avLst/>
          </a:prstGeom>
        </p:spPr>
      </p:pic>
      <p:pic>
        <p:nvPicPr>
          <p:cNvPr id="19" name="図 18">
            <a:extLst>
              <a:ext uri="{FF2B5EF4-FFF2-40B4-BE49-F238E27FC236}">
                <a16:creationId xmlns:a16="http://schemas.microsoft.com/office/drawing/2014/main" id="{A5593CE9-9CA2-439C-AA3A-3755D85CD3F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2860" y="5196136"/>
            <a:ext cx="421467" cy="312198"/>
          </a:xfrm>
          <a:prstGeom prst="rect">
            <a:avLst/>
          </a:prstGeom>
        </p:spPr>
      </p:pic>
      <p:pic>
        <p:nvPicPr>
          <p:cNvPr id="27" name="図 26">
            <a:extLst>
              <a:ext uri="{FF2B5EF4-FFF2-40B4-BE49-F238E27FC236}">
                <a16:creationId xmlns:a16="http://schemas.microsoft.com/office/drawing/2014/main" id="{2E061511-9F9D-49BC-873B-CD4BD41F582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86312" y="1750037"/>
            <a:ext cx="420025" cy="334464"/>
          </a:xfrm>
          <a:prstGeom prst="rect">
            <a:avLst/>
          </a:prstGeom>
        </p:spPr>
      </p:pic>
      <p:pic>
        <p:nvPicPr>
          <p:cNvPr id="31" name="図 30">
            <a:extLst>
              <a:ext uri="{FF2B5EF4-FFF2-40B4-BE49-F238E27FC236}">
                <a16:creationId xmlns:a16="http://schemas.microsoft.com/office/drawing/2014/main" id="{BB2DA837-CBCF-40C5-A46B-7BD85C5E481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62974" y="2580428"/>
            <a:ext cx="293115" cy="293115"/>
          </a:xfrm>
          <a:prstGeom prst="rect">
            <a:avLst/>
          </a:prstGeom>
        </p:spPr>
      </p:pic>
      <p:pic>
        <p:nvPicPr>
          <p:cNvPr id="39" name="図 38">
            <a:extLst>
              <a:ext uri="{FF2B5EF4-FFF2-40B4-BE49-F238E27FC236}">
                <a16:creationId xmlns:a16="http://schemas.microsoft.com/office/drawing/2014/main" id="{FAA07E24-8DAC-4558-8FA4-E40908E6BE2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8213" y="5567953"/>
            <a:ext cx="423512" cy="308008"/>
          </a:xfrm>
          <a:prstGeom prst="rect">
            <a:avLst/>
          </a:prstGeom>
        </p:spPr>
      </p:pic>
      <p:pic>
        <p:nvPicPr>
          <p:cNvPr id="35" name="図 34">
            <a:extLst>
              <a:ext uri="{FF2B5EF4-FFF2-40B4-BE49-F238E27FC236}">
                <a16:creationId xmlns:a16="http://schemas.microsoft.com/office/drawing/2014/main" id="{E37CD8DD-DDAF-4A07-963F-1824751AD0D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3383" y="3038993"/>
            <a:ext cx="426383" cy="286839"/>
          </a:xfrm>
          <a:prstGeom prst="rect">
            <a:avLst/>
          </a:prstGeom>
        </p:spPr>
      </p:pic>
      <p:pic>
        <p:nvPicPr>
          <p:cNvPr id="41" name="図 40">
            <a:extLst>
              <a:ext uri="{FF2B5EF4-FFF2-40B4-BE49-F238E27FC236}">
                <a16:creationId xmlns:a16="http://schemas.microsoft.com/office/drawing/2014/main" id="{3327C31E-B0D2-43FE-867C-2968564B2A9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2323" y="3395173"/>
            <a:ext cx="429407" cy="304489"/>
          </a:xfrm>
          <a:prstGeom prst="rect">
            <a:avLst/>
          </a:prstGeom>
        </p:spPr>
      </p:pic>
      <p:pic>
        <p:nvPicPr>
          <p:cNvPr id="45" name="図 44">
            <a:extLst>
              <a:ext uri="{FF2B5EF4-FFF2-40B4-BE49-F238E27FC236}">
                <a16:creationId xmlns:a16="http://schemas.microsoft.com/office/drawing/2014/main" id="{00AE6C31-1F13-49BA-9B7E-566D5666EE0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602529" y="4776683"/>
            <a:ext cx="805292" cy="291276"/>
          </a:xfrm>
          <a:prstGeom prst="rect">
            <a:avLst/>
          </a:prstGeom>
        </p:spPr>
      </p:pic>
      <p:pic>
        <p:nvPicPr>
          <p:cNvPr id="47" name="図 46">
            <a:extLst>
              <a:ext uri="{FF2B5EF4-FFF2-40B4-BE49-F238E27FC236}">
                <a16:creationId xmlns:a16="http://schemas.microsoft.com/office/drawing/2014/main" id="{0311F9C0-1A1B-4FE1-A827-72A8D1FED39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28938" y="4209712"/>
            <a:ext cx="752475" cy="333375"/>
          </a:xfrm>
          <a:prstGeom prst="rect">
            <a:avLst/>
          </a:prstGeom>
        </p:spPr>
      </p:pic>
      <p:sp>
        <p:nvSpPr>
          <p:cNvPr id="5" name="スライド番号プレースホルダー 4">
            <a:extLst>
              <a:ext uri="{FF2B5EF4-FFF2-40B4-BE49-F238E27FC236}">
                <a16:creationId xmlns:a16="http://schemas.microsoft.com/office/drawing/2014/main" id="{1078AE9F-FF6F-45F2-A9C3-316DAF99CF70}"/>
              </a:ext>
            </a:extLst>
          </p:cNvPr>
          <p:cNvSpPr>
            <a:spLocks noGrp="1"/>
          </p:cNvSpPr>
          <p:nvPr>
            <p:ph type="sldNum" sz="quarter" idx="12"/>
          </p:nvPr>
        </p:nvSpPr>
        <p:spPr/>
        <p:txBody>
          <a:bodyPr/>
          <a:lstStyle/>
          <a:p>
            <a:fld id="{F7E94DEF-D429-47B4-8E0F-58CD298B3C00}" type="slidenum">
              <a:rPr kumimoji="1" lang="ja-JP" altLang="en-US" smtClean="0"/>
              <a:t>20</a:t>
            </a:fld>
            <a:endParaRPr kumimoji="1" lang="ja-JP" altLang="en-US"/>
          </a:p>
        </p:txBody>
      </p:sp>
      <p:pic>
        <p:nvPicPr>
          <p:cNvPr id="29" name="図 28">
            <a:extLst>
              <a:ext uri="{FF2B5EF4-FFF2-40B4-BE49-F238E27FC236}">
                <a16:creationId xmlns:a16="http://schemas.microsoft.com/office/drawing/2014/main" id="{2B3B6779-1406-42E0-BF06-6595E6D3AE5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71825" y="3811688"/>
            <a:ext cx="266700" cy="266700"/>
          </a:xfrm>
          <a:prstGeom prst="rect">
            <a:avLst/>
          </a:prstGeom>
        </p:spPr>
      </p:pic>
    </p:spTree>
    <p:extLst>
      <p:ext uri="{BB962C8B-B14F-4D97-AF65-F5344CB8AC3E}">
        <p14:creationId xmlns:p14="http://schemas.microsoft.com/office/powerpoint/2010/main" val="66051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FB2B5BD4-C9FD-4E38-B863-8B22B917D403}"/>
              </a:ext>
            </a:extLst>
          </p:cNvPr>
          <p:cNvSpPr txBox="1">
            <a:spLocks/>
          </p:cNvSpPr>
          <p:nvPr/>
        </p:nvSpPr>
        <p:spPr>
          <a:xfrm>
            <a:off x="285720" y="3690952"/>
            <a:ext cx="8572500" cy="3122424"/>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400" b="0" dirty="0">
                <a:solidFill>
                  <a:schemeClr val="accent4"/>
                </a:solidFill>
              </a:rPr>
              <a:t>	</a:t>
            </a:r>
            <a:r>
              <a:rPr lang="en-US" altLang="ja-JP" sz="2000" b="0" dirty="0">
                <a:solidFill>
                  <a:schemeClr val="accent4"/>
                </a:solidFill>
              </a:rPr>
              <a:t>[Renderer]</a:t>
            </a:r>
            <a:r>
              <a:rPr lang="ja-JP" altLang="en-US" sz="2000" b="0" dirty="0">
                <a:solidFill>
                  <a:schemeClr val="accent4"/>
                </a:solidFill>
              </a:rPr>
              <a:t> タブ       をクリックして </a:t>
            </a:r>
            <a:r>
              <a:rPr lang="en-US" altLang="ja-JP" sz="2000" b="0" dirty="0">
                <a:solidFill>
                  <a:schemeClr val="accent4"/>
                </a:solidFill>
              </a:rPr>
              <a:t>[Choose</a:t>
            </a:r>
            <a:r>
              <a:rPr lang="ja-JP" altLang="en-US" sz="2000" b="0" dirty="0">
                <a:solidFill>
                  <a:schemeClr val="accent4"/>
                </a:solidFill>
              </a:rPr>
              <a:t> </a:t>
            </a:r>
            <a:r>
              <a:rPr lang="en-US" altLang="ja-JP" sz="2000" b="0" dirty="0">
                <a:solidFill>
                  <a:schemeClr val="accent4"/>
                </a:solidFill>
              </a:rPr>
              <a:t>Rendering]</a:t>
            </a:r>
            <a:r>
              <a:rPr lang="ja-JP" altLang="en-US" sz="2000" b="0" dirty="0">
                <a:solidFill>
                  <a:schemeClr val="accent4"/>
                </a:solidFill>
              </a:rPr>
              <a:t> ドロッ</a:t>
            </a:r>
            <a:r>
              <a:rPr lang="en-US" altLang="ja-JP" sz="2000" b="0" dirty="0">
                <a:solidFill>
                  <a:schemeClr val="accent4"/>
                </a:solidFill>
              </a:rPr>
              <a:t>	</a:t>
            </a:r>
            <a:r>
              <a:rPr lang="ja-JP" altLang="en-US" sz="2000" b="0" dirty="0">
                <a:solidFill>
                  <a:schemeClr val="accent4"/>
                </a:solidFill>
              </a:rPr>
              <a:t>プダウン リストから </a:t>
            </a:r>
            <a:r>
              <a:rPr lang="en-US" altLang="ja-JP" sz="2000" b="0" dirty="0">
                <a:solidFill>
                  <a:schemeClr val="accent4"/>
                </a:solidFill>
              </a:rPr>
              <a:t>[Vegetation</a:t>
            </a:r>
            <a:r>
              <a:rPr lang="ja-JP" altLang="en-US" sz="2000" b="0" dirty="0">
                <a:solidFill>
                  <a:schemeClr val="accent4"/>
                </a:solidFill>
              </a:rPr>
              <a:t> </a:t>
            </a:r>
            <a:r>
              <a:rPr lang="en-US" altLang="ja-JP" sz="2000" b="0" dirty="0">
                <a:solidFill>
                  <a:schemeClr val="accent4"/>
                </a:solidFill>
              </a:rPr>
              <a:t>Index]</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accent4"/>
                </a:solidFill>
              </a:rPr>
              <a:t>次に </a:t>
            </a:r>
            <a:r>
              <a:rPr lang="en-US" altLang="ja-JP" sz="2000" b="0" dirty="0">
                <a:solidFill>
                  <a:schemeClr val="accent4"/>
                </a:solidFill>
              </a:rPr>
              <a:t>[Time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をクリックして「</a:t>
            </a:r>
            <a:r>
              <a:rPr lang="en-US" altLang="ja-JP" sz="2000" b="0" dirty="0">
                <a:solidFill>
                  <a:schemeClr val="accent4"/>
                </a:solidFill>
              </a:rPr>
              <a:t>2018</a:t>
            </a:r>
            <a:r>
              <a:rPr lang="ja-JP" altLang="en-US" sz="2000" b="0" dirty="0">
                <a:solidFill>
                  <a:schemeClr val="accent4"/>
                </a:solidFill>
              </a:rPr>
              <a:t>年</a:t>
            </a:r>
            <a:r>
              <a:rPr lang="en-US" altLang="ja-JP" sz="2000" b="0" dirty="0">
                <a:solidFill>
                  <a:schemeClr val="accent4"/>
                </a:solidFill>
              </a:rPr>
              <a:t>3</a:t>
            </a:r>
            <a:r>
              <a:rPr lang="ja-JP" altLang="en-US" sz="2000" b="0" dirty="0">
                <a:solidFill>
                  <a:schemeClr val="accent4"/>
                </a:solidFill>
              </a:rPr>
              <a:t>月</a:t>
            </a:r>
            <a:r>
              <a:rPr lang="en-US" altLang="ja-JP" sz="2000" b="0" dirty="0">
                <a:solidFill>
                  <a:schemeClr val="accent4"/>
                </a:solidFill>
              </a:rPr>
              <a:t>14</a:t>
            </a:r>
            <a:r>
              <a:rPr lang="ja-JP" altLang="en-US" sz="2000" b="0" dirty="0">
                <a:solidFill>
                  <a:schemeClr val="accent4"/>
                </a:solidFill>
              </a:rPr>
              <a:t>日」</a:t>
            </a:r>
            <a:r>
              <a:rPr lang="en-US" altLang="ja-JP" sz="2000" b="0" dirty="0">
                <a:solidFill>
                  <a:schemeClr val="accent4"/>
                </a:solidFill>
              </a:rPr>
              <a:t>	</a:t>
            </a:r>
            <a:r>
              <a:rPr lang="ja-JP" altLang="en-US" sz="2000" b="0" dirty="0">
                <a:solidFill>
                  <a:schemeClr val="accent4"/>
                </a:solidFill>
              </a:rPr>
              <a:t>が表</a:t>
            </a:r>
            <a:r>
              <a:rPr lang="en-US" altLang="ja-JP" sz="2000" b="0" dirty="0">
                <a:solidFill>
                  <a:schemeClr val="accent4"/>
                </a:solidFill>
              </a:rPr>
              <a:t>	</a:t>
            </a:r>
            <a:r>
              <a:rPr lang="ja-JP" altLang="en-US" sz="2000" b="0" dirty="0">
                <a:solidFill>
                  <a:schemeClr val="accent4"/>
                </a:solidFill>
              </a:rPr>
              <a:t>示さ</a:t>
            </a:r>
            <a:r>
              <a:rPr lang="en-US" altLang="ja-JP" sz="2000" b="0" dirty="0">
                <a:solidFill>
                  <a:schemeClr val="accent4"/>
                </a:solidFill>
              </a:rPr>
              <a:t>	</a:t>
            </a:r>
            <a:r>
              <a:rPr lang="ja-JP" altLang="en-US" sz="2000" b="0" dirty="0" err="1">
                <a:solidFill>
                  <a:schemeClr val="accent4"/>
                </a:solidFill>
              </a:rPr>
              <a:t>れて</a:t>
            </a:r>
            <a:r>
              <a:rPr lang="ja-JP" altLang="en-US" sz="2000" b="0" dirty="0">
                <a:solidFill>
                  <a:schemeClr val="accent4"/>
                </a:solidFill>
              </a:rPr>
              <a:t>いる状態で </a:t>
            </a:r>
            <a:r>
              <a:rPr lang="en-US" altLang="ja-JP" sz="2000" b="0" dirty="0">
                <a:solidFill>
                  <a:schemeClr val="accent4"/>
                </a:solidFill>
              </a:rPr>
              <a:t>[Set</a:t>
            </a:r>
            <a:r>
              <a:rPr lang="ja-JP" altLang="en-US" sz="2000" b="0" dirty="0">
                <a:solidFill>
                  <a:schemeClr val="accent4"/>
                </a:solidFill>
              </a:rPr>
              <a:t> </a:t>
            </a:r>
            <a:r>
              <a:rPr lang="en-US" altLang="ja-JP" sz="2000" b="0" dirty="0">
                <a:solidFill>
                  <a:schemeClr val="accent4"/>
                </a:solidFill>
              </a:rPr>
              <a:t>Current</a:t>
            </a:r>
            <a:r>
              <a:rPr lang="ja-JP" altLang="en-US" sz="2000" b="0" dirty="0">
                <a:solidFill>
                  <a:schemeClr val="accent4"/>
                </a:solidFill>
              </a:rPr>
              <a:t> </a:t>
            </a:r>
            <a:r>
              <a:rPr lang="en-US" altLang="ja-JP" sz="2000" b="0" dirty="0">
                <a:solidFill>
                  <a:schemeClr val="accent4"/>
                </a:solidFill>
              </a:rPr>
              <a:t>as</a:t>
            </a:r>
            <a:r>
              <a:rPr lang="ja-JP" altLang="en-US" sz="2000" b="0" dirty="0">
                <a:solidFill>
                  <a:schemeClr val="accent4"/>
                </a:solidFill>
              </a:rPr>
              <a:t> </a:t>
            </a:r>
            <a:r>
              <a:rPr lang="en-US" altLang="ja-JP" sz="2000" b="0" dirty="0">
                <a:solidFill>
                  <a:schemeClr val="accent4"/>
                </a:solidFill>
              </a:rPr>
              <a:t>Secondary</a:t>
            </a:r>
            <a:r>
              <a:rPr lang="ja-JP" altLang="en-US" sz="2000" b="0" dirty="0">
                <a:solidFill>
                  <a:schemeClr val="accent4"/>
                </a:solidFill>
              </a:rPr>
              <a:t> </a:t>
            </a:r>
            <a:r>
              <a:rPr lang="en-US" altLang="ja-JP" sz="2000" b="0" dirty="0">
                <a:solidFill>
                  <a:schemeClr val="accent4"/>
                </a:solidFill>
              </a:rPr>
              <a:t>Layer]</a:t>
            </a:r>
            <a:r>
              <a:rPr lang="ja-JP" altLang="en-US" sz="2000" b="0" dirty="0">
                <a:solidFill>
                  <a:schemeClr val="accent4"/>
                </a:solidFill>
              </a:rPr>
              <a:t> ボタン    </a:t>
            </a:r>
            <a:r>
              <a:rPr lang="en-US" altLang="ja-JP" sz="2000" b="0" dirty="0">
                <a:solidFill>
                  <a:schemeClr val="accent4"/>
                </a:solidFill>
              </a:rPr>
              <a:t>	    </a:t>
            </a:r>
            <a:r>
              <a:rPr lang="ja-JP" altLang="en-US" sz="2000" b="0" dirty="0">
                <a:solidFill>
                  <a:schemeClr val="accent4"/>
                </a:solidFill>
              </a:rPr>
              <a:t>をクリックし画像を固定します。そのまま再度タイムスライダー</a:t>
            </a:r>
            <a:r>
              <a:rPr lang="en-US" altLang="ja-JP" sz="2000" b="0" dirty="0">
                <a:solidFill>
                  <a:schemeClr val="accent4"/>
                </a:solidFill>
              </a:rPr>
              <a:t>	</a:t>
            </a:r>
            <a:r>
              <a:rPr lang="ja-JP" altLang="en-US" sz="2000" b="0" dirty="0">
                <a:solidFill>
                  <a:schemeClr val="accent4"/>
                </a:solidFill>
              </a:rPr>
              <a:t>を操作して</a:t>
            </a:r>
            <a:r>
              <a:rPr lang="en-US" altLang="ja-JP" sz="2000" b="0" dirty="0">
                <a:solidFill>
                  <a:schemeClr val="accent4"/>
                </a:solidFill>
              </a:rPr>
              <a:t>2013</a:t>
            </a:r>
            <a:r>
              <a:rPr lang="ja-JP" altLang="en-US" sz="2000" b="0" dirty="0">
                <a:solidFill>
                  <a:schemeClr val="accent4"/>
                </a:solidFill>
              </a:rPr>
              <a:t>年以前の画像を表示します。</a:t>
            </a:r>
            <a:endParaRPr lang="en-US" altLang="ja-JP" sz="2000" b="0" dirty="0">
              <a:solidFill>
                <a:schemeClr val="accent4"/>
              </a:solidFill>
            </a:endParaRPr>
          </a:p>
          <a:p>
            <a:pPr marL="0" indent="0">
              <a:buNone/>
            </a:pPr>
            <a:r>
              <a:rPr lang="en-US" altLang="ja-JP" sz="2000" b="0" dirty="0">
                <a:solidFill>
                  <a:schemeClr val="accent4"/>
                </a:solidFill>
              </a:rPr>
              <a:t>	[Swipe]</a:t>
            </a:r>
            <a:r>
              <a:rPr lang="ja-JP" altLang="en-US" sz="2000" b="0" dirty="0">
                <a:solidFill>
                  <a:schemeClr val="accent4"/>
                </a:solidFill>
              </a:rPr>
              <a:t> タブ       をクリックして、スワイプ ツール </a:t>
            </a:r>
            <a:r>
              <a:rPr lang="en-US" altLang="ja-JP" sz="2000" b="0" dirty="0">
                <a:solidFill>
                  <a:schemeClr val="accent4"/>
                </a:solidFill>
              </a:rPr>
              <a:t>	</a:t>
            </a:r>
            <a:r>
              <a:rPr lang="ja-JP" altLang="en-US" sz="2000" b="0" dirty="0">
                <a:solidFill>
                  <a:schemeClr val="accent4"/>
                </a:solidFill>
              </a:rPr>
              <a:t>   をクリック </a:t>
            </a:r>
            <a:r>
              <a:rPr lang="en-US" altLang="ja-JP" sz="2000" b="0" dirty="0">
                <a:solidFill>
                  <a:schemeClr val="accent4"/>
                </a:solidFill>
              </a:rPr>
              <a:t>	</a:t>
            </a:r>
            <a:r>
              <a:rPr lang="ja-JP" altLang="en-US" sz="2000" b="0" dirty="0">
                <a:solidFill>
                  <a:schemeClr val="accent4"/>
                </a:solidFill>
              </a:rPr>
              <a:t>しながら左右に動かして違いを確認します。</a:t>
            </a:r>
            <a:endParaRPr lang="ja-JP" altLang="en-US" sz="2400" b="0" dirty="0">
              <a:solidFill>
                <a:schemeClr val="accent4"/>
              </a:solidFill>
            </a:endParaRPr>
          </a:p>
        </p:txBody>
      </p:sp>
      <p:sp>
        <p:nvSpPr>
          <p:cNvPr id="2" name="タイトル 1">
            <a:extLst>
              <a:ext uri="{FF2B5EF4-FFF2-40B4-BE49-F238E27FC236}">
                <a16:creationId xmlns:a16="http://schemas.microsoft.com/office/drawing/2014/main" id="{E4DA0AEE-598D-42BA-B742-9C05A253A088}"/>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活用①自然環境</a:t>
            </a:r>
            <a:endParaRPr kumimoji="1" lang="ja-JP" altLang="en-US" sz="3200" dirty="0"/>
          </a:p>
        </p:txBody>
      </p:sp>
      <p:sp>
        <p:nvSpPr>
          <p:cNvPr id="3" name="コンテンツ プレースホルダー 2">
            <a:extLst>
              <a:ext uri="{FF2B5EF4-FFF2-40B4-BE49-F238E27FC236}">
                <a16:creationId xmlns:a16="http://schemas.microsoft.com/office/drawing/2014/main" id="{F63BF502-55FF-452B-A7CC-75FA85A8327D}"/>
              </a:ext>
            </a:extLst>
          </p:cNvPr>
          <p:cNvSpPr>
            <a:spLocks noGrp="1"/>
          </p:cNvSpPr>
          <p:nvPr>
            <p:ph sz="quarter" idx="13"/>
          </p:nvPr>
        </p:nvSpPr>
        <p:spPr>
          <a:xfrm>
            <a:off x="285720" y="1291187"/>
            <a:ext cx="5240991" cy="2665422"/>
          </a:xfrm>
        </p:spPr>
        <p:txBody>
          <a:bodyPr>
            <a:normAutofit lnSpcReduction="10000"/>
          </a:bodyPr>
          <a:lstStyle/>
          <a:p>
            <a:r>
              <a:rPr kumimoji="1" lang="ja-JP" altLang="en-US" sz="2400" dirty="0"/>
              <a:t>世界遺産登録の自然環境への影響</a:t>
            </a:r>
            <a:endParaRPr kumimoji="1" lang="en-US" altLang="ja-JP" sz="2400" dirty="0"/>
          </a:p>
          <a:p>
            <a:pPr marL="0" indent="0">
              <a:buNone/>
            </a:pPr>
            <a:r>
              <a:rPr lang="ja-JP" altLang="en-US" sz="2000" b="0" dirty="0"/>
              <a:t>世界中には多数の世界遺産がありますが、世界遺産に登録されたことで知名度が上がり、訪れる観光客の数が増えることで環境破壊が起きてしまうケースも少なくありません。富士山は</a:t>
            </a:r>
            <a:r>
              <a:rPr lang="en-US" altLang="ja-JP" sz="2000" b="0" dirty="0"/>
              <a:t>2013</a:t>
            </a:r>
            <a:r>
              <a:rPr lang="ja-JP" altLang="en-US" sz="2000" b="0" dirty="0"/>
              <a:t>年に世界遺産に登録されましたが、世界遺産登録後に富士山周辺の自然環境に影響が出ていないかを確認してみましょう。</a:t>
            </a:r>
            <a:endParaRPr kumimoji="1" lang="ja-JP" altLang="en-US" sz="2000" b="0" dirty="0"/>
          </a:p>
        </p:txBody>
      </p:sp>
      <p:pic>
        <p:nvPicPr>
          <p:cNvPr id="5" name="図 4">
            <a:extLst>
              <a:ext uri="{FF2B5EF4-FFF2-40B4-BE49-F238E27FC236}">
                <a16:creationId xmlns:a16="http://schemas.microsoft.com/office/drawing/2014/main" id="{873703D7-17FD-4594-AA21-B9E60BEB5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520" y="1291187"/>
            <a:ext cx="3043700" cy="2259241"/>
          </a:xfrm>
          <a:prstGeom prst="rect">
            <a:avLst/>
          </a:prstGeom>
        </p:spPr>
      </p:pic>
      <p:pic>
        <p:nvPicPr>
          <p:cNvPr id="8" name="図 7">
            <a:extLst>
              <a:ext uri="{FF2B5EF4-FFF2-40B4-BE49-F238E27FC236}">
                <a16:creationId xmlns:a16="http://schemas.microsoft.com/office/drawing/2014/main" id="{3EA3268C-B48F-4747-A8FC-E031C1CC5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215" y="3744018"/>
            <a:ext cx="439031" cy="312198"/>
          </a:xfrm>
          <a:prstGeom prst="rect">
            <a:avLst/>
          </a:prstGeom>
        </p:spPr>
      </p:pic>
      <p:pic>
        <p:nvPicPr>
          <p:cNvPr id="9" name="図 8">
            <a:extLst>
              <a:ext uri="{FF2B5EF4-FFF2-40B4-BE49-F238E27FC236}">
                <a16:creationId xmlns:a16="http://schemas.microsoft.com/office/drawing/2014/main" id="{AEC1D7EB-8A73-4913-B6B6-181B8DBBE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927" y="4452292"/>
            <a:ext cx="379210" cy="291023"/>
          </a:xfrm>
          <a:prstGeom prst="rect">
            <a:avLst/>
          </a:prstGeom>
        </p:spPr>
      </p:pic>
      <p:pic>
        <p:nvPicPr>
          <p:cNvPr id="10" name="図 9">
            <a:extLst>
              <a:ext uri="{FF2B5EF4-FFF2-40B4-BE49-F238E27FC236}">
                <a16:creationId xmlns:a16="http://schemas.microsoft.com/office/drawing/2014/main" id="{CBD6EF0B-ACE3-4B70-9769-5BC110C9A2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6537" y="5720411"/>
            <a:ext cx="389678" cy="295755"/>
          </a:xfrm>
          <a:prstGeom prst="rect">
            <a:avLst/>
          </a:prstGeom>
        </p:spPr>
      </p:pic>
      <p:pic>
        <p:nvPicPr>
          <p:cNvPr id="12" name="図 11">
            <a:extLst>
              <a:ext uri="{FF2B5EF4-FFF2-40B4-BE49-F238E27FC236}">
                <a16:creationId xmlns:a16="http://schemas.microsoft.com/office/drawing/2014/main" id="{167F317F-3A4B-464B-8E46-72C6BCDEE5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5778" y="5718593"/>
            <a:ext cx="278579" cy="297573"/>
          </a:xfrm>
          <a:prstGeom prst="rect">
            <a:avLst/>
          </a:prstGeom>
        </p:spPr>
      </p:pic>
      <p:pic>
        <p:nvPicPr>
          <p:cNvPr id="11" name="図 10">
            <a:extLst>
              <a:ext uri="{FF2B5EF4-FFF2-40B4-BE49-F238E27FC236}">
                <a16:creationId xmlns:a16="http://schemas.microsoft.com/office/drawing/2014/main" id="{B1767507-48A4-489A-99D5-D82240E321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550" y="5060026"/>
            <a:ext cx="342900" cy="285750"/>
          </a:xfrm>
          <a:prstGeom prst="rect">
            <a:avLst/>
          </a:prstGeom>
        </p:spPr>
      </p:pic>
      <p:sp>
        <p:nvSpPr>
          <p:cNvPr id="15" name="スライド番号プレースホルダー 14">
            <a:extLst>
              <a:ext uri="{FF2B5EF4-FFF2-40B4-BE49-F238E27FC236}">
                <a16:creationId xmlns:a16="http://schemas.microsoft.com/office/drawing/2014/main" id="{CDDA6A1D-69DD-44EE-BDDE-CABB7613896C}"/>
              </a:ext>
            </a:extLst>
          </p:cNvPr>
          <p:cNvSpPr>
            <a:spLocks noGrp="1"/>
          </p:cNvSpPr>
          <p:nvPr>
            <p:ph type="sldNum" sz="quarter" idx="12"/>
          </p:nvPr>
        </p:nvSpPr>
        <p:spPr/>
        <p:txBody>
          <a:bodyPr/>
          <a:lstStyle/>
          <a:p>
            <a:fld id="{F7E94DEF-D429-47B4-8E0F-58CD298B3C00}" type="slidenum">
              <a:rPr kumimoji="1" lang="ja-JP" altLang="en-US" smtClean="0"/>
              <a:t>21</a:t>
            </a:fld>
            <a:endParaRPr kumimoji="1" lang="ja-JP" altLang="en-US"/>
          </a:p>
        </p:txBody>
      </p:sp>
      <p:pic>
        <p:nvPicPr>
          <p:cNvPr id="16" name="グラフィックス 15" descr="羅針盤">
            <a:extLst>
              <a:ext uri="{FF2B5EF4-FFF2-40B4-BE49-F238E27FC236}">
                <a16:creationId xmlns:a16="http://schemas.microsoft.com/office/drawing/2014/main" id="{9681D221-24EC-48CB-AB9B-4D96FF2F19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719" y="3732919"/>
            <a:ext cx="416128" cy="416128"/>
          </a:xfrm>
          <a:prstGeom prst="rect">
            <a:avLst/>
          </a:prstGeom>
        </p:spPr>
      </p:pic>
      <p:pic>
        <p:nvPicPr>
          <p:cNvPr id="17" name="グラフィックス 16" descr="羅針盤">
            <a:extLst>
              <a:ext uri="{FF2B5EF4-FFF2-40B4-BE49-F238E27FC236}">
                <a16:creationId xmlns:a16="http://schemas.microsoft.com/office/drawing/2014/main" id="{05E69A5B-7A92-4349-ACB1-64A1A6CC3C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4327187"/>
            <a:ext cx="416128" cy="416128"/>
          </a:xfrm>
          <a:prstGeom prst="rect">
            <a:avLst/>
          </a:prstGeom>
        </p:spPr>
      </p:pic>
      <p:pic>
        <p:nvPicPr>
          <p:cNvPr id="18" name="グラフィックス 17" descr="羅針盤">
            <a:extLst>
              <a:ext uri="{FF2B5EF4-FFF2-40B4-BE49-F238E27FC236}">
                <a16:creationId xmlns:a16="http://schemas.microsoft.com/office/drawing/2014/main" id="{4D1B949B-AB9A-40DC-A732-1D668DC9D1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5659316"/>
            <a:ext cx="416128" cy="416128"/>
          </a:xfrm>
          <a:prstGeom prst="rect">
            <a:avLst/>
          </a:prstGeom>
        </p:spPr>
      </p:pic>
    </p:spTree>
    <p:extLst>
      <p:ext uri="{BB962C8B-B14F-4D97-AF65-F5344CB8AC3E}">
        <p14:creationId xmlns:p14="http://schemas.microsoft.com/office/powerpoint/2010/main" val="361434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84B720-4D12-4A86-9244-DF3232301F69}"/>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67DAC2BB-C331-4D99-9F3A-11690A774DF7}"/>
              </a:ext>
            </a:extLst>
          </p:cNvPr>
          <p:cNvSpPr>
            <a:spLocks noGrp="1"/>
          </p:cNvSpPr>
          <p:nvPr>
            <p:ph type="sldNum" sz="quarter" idx="12"/>
          </p:nvPr>
        </p:nvSpPr>
        <p:spPr/>
        <p:txBody>
          <a:bodyPr/>
          <a:lstStyle/>
          <a:p>
            <a:fld id="{F7E94DEF-D429-47B4-8E0F-58CD298B3C00}" type="slidenum">
              <a:rPr kumimoji="1" lang="ja-JP" altLang="en-US" smtClean="0"/>
              <a:t>22</a:t>
            </a:fld>
            <a:endParaRPr kumimoji="1" lang="ja-JP" altLang="en-US"/>
          </a:p>
        </p:txBody>
      </p:sp>
      <p:pic>
        <p:nvPicPr>
          <p:cNvPr id="6" name="コンテンツ プレースホルダー 5">
            <a:extLst>
              <a:ext uri="{FF2B5EF4-FFF2-40B4-BE49-F238E27FC236}">
                <a16:creationId xmlns:a16="http://schemas.microsoft.com/office/drawing/2014/main" id="{0CAFCE0A-F3DD-41B8-ABEE-36C215E34C0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264917"/>
            <a:ext cx="9144000" cy="6328166"/>
          </a:xfrm>
        </p:spPr>
      </p:pic>
      <p:sp>
        <p:nvSpPr>
          <p:cNvPr id="7" name="正方形/長方形 6">
            <a:extLst>
              <a:ext uri="{FF2B5EF4-FFF2-40B4-BE49-F238E27FC236}">
                <a16:creationId xmlns:a16="http://schemas.microsoft.com/office/drawing/2014/main" id="{5F33C2DA-37A2-4278-8245-6AFC4BA73A24}"/>
              </a:ext>
            </a:extLst>
          </p:cNvPr>
          <p:cNvSpPr/>
          <p:nvPr/>
        </p:nvSpPr>
        <p:spPr>
          <a:xfrm>
            <a:off x="108000" y="702451"/>
            <a:ext cx="781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C7984A71-B92F-4065-8DF8-DFC7BFF50A15}"/>
              </a:ext>
            </a:extLst>
          </p:cNvPr>
          <p:cNvSpPr/>
          <p:nvPr/>
        </p:nvSpPr>
        <p:spPr>
          <a:xfrm>
            <a:off x="1555800" y="863600"/>
            <a:ext cx="958800" cy="2492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a:extLst>
              <a:ext uri="{FF2B5EF4-FFF2-40B4-BE49-F238E27FC236}">
                <a16:creationId xmlns:a16="http://schemas.microsoft.com/office/drawing/2014/main" id="{9882A94E-4A1D-4FD5-8E5F-C2217D2D2C02}"/>
              </a:ext>
            </a:extLst>
          </p:cNvPr>
          <p:cNvSpPr/>
          <p:nvPr/>
        </p:nvSpPr>
        <p:spPr>
          <a:xfrm>
            <a:off x="1682800" y="3340912"/>
            <a:ext cx="1885900" cy="215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699002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54BA0C-1DD0-4DFA-8F80-5E8048763300}"/>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020A27CF-C325-4DD6-B871-238A94BE849F}"/>
              </a:ext>
            </a:extLst>
          </p:cNvPr>
          <p:cNvSpPr>
            <a:spLocks noGrp="1"/>
          </p:cNvSpPr>
          <p:nvPr>
            <p:ph type="sldNum" sz="quarter" idx="12"/>
          </p:nvPr>
        </p:nvSpPr>
        <p:spPr/>
        <p:txBody>
          <a:bodyPr/>
          <a:lstStyle/>
          <a:p>
            <a:fld id="{F7E94DEF-D429-47B4-8E0F-58CD298B3C00}" type="slidenum">
              <a:rPr kumimoji="1" lang="ja-JP" altLang="en-US" smtClean="0"/>
              <a:t>23</a:t>
            </a:fld>
            <a:endParaRPr kumimoji="1" lang="ja-JP" altLang="en-US"/>
          </a:p>
        </p:txBody>
      </p:sp>
      <p:pic>
        <p:nvPicPr>
          <p:cNvPr id="6" name="コンテンツ プレースホルダー 5">
            <a:extLst>
              <a:ext uri="{FF2B5EF4-FFF2-40B4-BE49-F238E27FC236}">
                <a16:creationId xmlns:a16="http://schemas.microsoft.com/office/drawing/2014/main" id="{F7D39125-6681-423D-8081-66CAD138EB4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244106"/>
            <a:ext cx="9144000" cy="6328166"/>
          </a:xfrm>
        </p:spPr>
      </p:pic>
      <p:sp>
        <p:nvSpPr>
          <p:cNvPr id="7" name="正方形/長方形 6">
            <a:extLst>
              <a:ext uri="{FF2B5EF4-FFF2-40B4-BE49-F238E27FC236}">
                <a16:creationId xmlns:a16="http://schemas.microsoft.com/office/drawing/2014/main" id="{25E8DBCC-6210-4BA4-B2B6-CEC8910DCFBA}"/>
              </a:ext>
            </a:extLst>
          </p:cNvPr>
          <p:cNvSpPr/>
          <p:nvPr/>
        </p:nvSpPr>
        <p:spPr>
          <a:xfrm>
            <a:off x="69900" y="1054100"/>
            <a:ext cx="850800" cy="446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06ED31E1-2CC2-47A3-9F74-D8CC122420E8}"/>
              </a:ext>
            </a:extLst>
          </p:cNvPr>
          <p:cNvSpPr/>
          <p:nvPr/>
        </p:nvSpPr>
        <p:spPr>
          <a:xfrm>
            <a:off x="1581200" y="1568770"/>
            <a:ext cx="1479500" cy="247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a:extLst>
              <a:ext uri="{FF2B5EF4-FFF2-40B4-BE49-F238E27FC236}">
                <a16:creationId xmlns:a16="http://schemas.microsoft.com/office/drawing/2014/main" id="{7A334451-E800-47AF-A774-D6304BF0F1FC}"/>
              </a:ext>
            </a:extLst>
          </p:cNvPr>
          <p:cNvSpPr/>
          <p:nvPr/>
        </p:nvSpPr>
        <p:spPr>
          <a:xfrm>
            <a:off x="4114800" y="1556070"/>
            <a:ext cx="425400" cy="3362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759801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BD29C3-9996-45AA-B616-48A1D698F52C}"/>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E712FD76-1A45-4156-92D9-859908AB2B2B}"/>
              </a:ext>
            </a:extLst>
          </p:cNvPr>
          <p:cNvSpPr>
            <a:spLocks noGrp="1"/>
          </p:cNvSpPr>
          <p:nvPr>
            <p:ph type="sldNum" sz="quarter" idx="12"/>
          </p:nvPr>
        </p:nvSpPr>
        <p:spPr/>
        <p:txBody>
          <a:bodyPr/>
          <a:lstStyle/>
          <a:p>
            <a:fld id="{F7E94DEF-D429-47B4-8E0F-58CD298B3C00}" type="slidenum">
              <a:rPr kumimoji="1" lang="ja-JP" altLang="en-US" smtClean="0"/>
              <a:t>24</a:t>
            </a:fld>
            <a:endParaRPr kumimoji="1" lang="ja-JP" altLang="en-US"/>
          </a:p>
        </p:txBody>
      </p:sp>
      <p:sp>
        <p:nvSpPr>
          <p:cNvPr id="4" name="コンテンツ プレースホルダー 3">
            <a:extLst>
              <a:ext uri="{FF2B5EF4-FFF2-40B4-BE49-F238E27FC236}">
                <a16:creationId xmlns:a16="http://schemas.microsoft.com/office/drawing/2014/main" id="{8BE0292C-F456-4499-8A92-C6E6F1FF2428}"/>
              </a:ext>
            </a:extLst>
          </p:cNvPr>
          <p:cNvSpPr>
            <a:spLocks noGrp="1"/>
          </p:cNvSpPr>
          <p:nvPr>
            <p:ph sz="quarter" idx="13"/>
          </p:nvPr>
        </p:nvSpPr>
        <p:spPr/>
        <p:txBody>
          <a:bodyPr/>
          <a:lstStyle/>
          <a:p>
            <a:r>
              <a:rPr kumimoji="1" lang="ja-JP" altLang="en-US" dirty="0"/>
              <a:t>画像（２０１３年以前に設定）</a:t>
            </a:r>
          </a:p>
        </p:txBody>
      </p:sp>
      <p:pic>
        <p:nvPicPr>
          <p:cNvPr id="6" name="図 5">
            <a:extLst>
              <a:ext uri="{FF2B5EF4-FFF2-40B4-BE49-F238E27FC236}">
                <a16:creationId xmlns:a16="http://schemas.microsoft.com/office/drawing/2014/main" id="{FAFCF872-B9FE-4941-9571-D344C11E1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 y="247672"/>
            <a:ext cx="9138848" cy="6324600"/>
          </a:xfrm>
          <a:prstGeom prst="rect">
            <a:avLst/>
          </a:prstGeom>
        </p:spPr>
      </p:pic>
      <p:sp>
        <p:nvSpPr>
          <p:cNvPr id="7" name="正方形/長方形 6">
            <a:extLst>
              <a:ext uri="{FF2B5EF4-FFF2-40B4-BE49-F238E27FC236}">
                <a16:creationId xmlns:a16="http://schemas.microsoft.com/office/drawing/2014/main" id="{99605FC6-8BCE-4192-835B-60F846883271}"/>
              </a:ext>
            </a:extLst>
          </p:cNvPr>
          <p:cNvSpPr/>
          <p:nvPr/>
        </p:nvSpPr>
        <p:spPr>
          <a:xfrm>
            <a:off x="1606600" y="1791512"/>
            <a:ext cx="1885900" cy="215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967858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BD29C3-9996-45AA-B616-48A1D698F52C}"/>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E712FD76-1A45-4156-92D9-859908AB2B2B}"/>
              </a:ext>
            </a:extLst>
          </p:cNvPr>
          <p:cNvSpPr>
            <a:spLocks noGrp="1"/>
          </p:cNvSpPr>
          <p:nvPr>
            <p:ph type="sldNum" sz="quarter" idx="12"/>
          </p:nvPr>
        </p:nvSpPr>
        <p:spPr/>
        <p:txBody>
          <a:bodyPr/>
          <a:lstStyle/>
          <a:p>
            <a:fld id="{F7E94DEF-D429-47B4-8E0F-58CD298B3C00}" type="slidenum">
              <a:rPr kumimoji="1" lang="ja-JP" altLang="en-US" smtClean="0"/>
              <a:t>25</a:t>
            </a:fld>
            <a:endParaRPr kumimoji="1" lang="ja-JP" altLang="en-US"/>
          </a:p>
        </p:txBody>
      </p:sp>
      <p:sp>
        <p:nvSpPr>
          <p:cNvPr id="4" name="コンテンツ プレースホルダー 3">
            <a:extLst>
              <a:ext uri="{FF2B5EF4-FFF2-40B4-BE49-F238E27FC236}">
                <a16:creationId xmlns:a16="http://schemas.microsoft.com/office/drawing/2014/main" id="{8BE0292C-F456-4499-8A92-C6E6F1FF2428}"/>
              </a:ext>
            </a:extLst>
          </p:cNvPr>
          <p:cNvSpPr>
            <a:spLocks noGrp="1"/>
          </p:cNvSpPr>
          <p:nvPr>
            <p:ph sz="quarter" idx="13"/>
          </p:nvPr>
        </p:nvSpPr>
        <p:spPr/>
        <p:txBody>
          <a:bodyPr/>
          <a:lstStyle/>
          <a:p>
            <a:r>
              <a:rPr kumimoji="1" lang="ja-JP" altLang="en-US" dirty="0"/>
              <a:t>画像（</a:t>
            </a:r>
            <a:r>
              <a:rPr kumimoji="1" lang="en-US" altLang="ja-JP" dirty="0"/>
              <a:t>Swipe</a:t>
            </a:r>
            <a:r>
              <a:rPr kumimoji="1" lang="ja-JP" altLang="en-US" dirty="0"/>
              <a:t>タブ＆スワイプツール）</a:t>
            </a:r>
          </a:p>
        </p:txBody>
      </p:sp>
      <p:pic>
        <p:nvPicPr>
          <p:cNvPr id="6" name="図 5">
            <a:extLst>
              <a:ext uri="{FF2B5EF4-FFF2-40B4-BE49-F238E27FC236}">
                <a16:creationId xmlns:a16="http://schemas.microsoft.com/office/drawing/2014/main" id="{BA5DB7E2-DDCC-4942-8B94-DD5D0D041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28"/>
            <a:ext cx="9144000" cy="6328165"/>
          </a:xfrm>
          <a:prstGeom prst="rect">
            <a:avLst/>
          </a:prstGeom>
        </p:spPr>
      </p:pic>
      <p:sp>
        <p:nvSpPr>
          <p:cNvPr id="7" name="正方形/長方形 6">
            <a:extLst>
              <a:ext uri="{FF2B5EF4-FFF2-40B4-BE49-F238E27FC236}">
                <a16:creationId xmlns:a16="http://schemas.microsoft.com/office/drawing/2014/main" id="{EDBAB3FC-E797-40B8-A8CA-9B5847FF4525}"/>
              </a:ext>
            </a:extLst>
          </p:cNvPr>
          <p:cNvSpPr/>
          <p:nvPr/>
        </p:nvSpPr>
        <p:spPr>
          <a:xfrm>
            <a:off x="108000" y="1524184"/>
            <a:ext cx="730200" cy="4062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E7E43AD1-337D-45C9-8B3A-E366F3EF72A2}"/>
              </a:ext>
            </a:extLst>
          </p:cNvPr>
          <p:cNvSpPr/>
          <p:nvPr/>
        </p:nvSpPr>
        <p:spPr>
          <a:xfrm>
            <a:off x="4832400" y="3262405"/>
            <a:ext cx="717500" cy="623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四角形: 角を丸くする 8">
            <a:extLst>
              <a:ext uri="{FF2B5EF4-FFF2-40B4-BE49-F238E27FC236}">
                <a16:creationId xmlns:a16="http://schemas.microsoft.com/office/drawing/2014/main" id="{F56341F6-CEE8-453D-90A7-5159A439AC43}"/>
              </a:ext>
            </a:extLst>
          </p:cNvPr>
          <p:cNvSpPr/>
          <p:nvPr/>
        </p:nvSpPr>
        <p:spPr>
          <a:xfrm>
            <a:off x="5724525" y="3262405"/>
            <a:ext cx="3133725" cy="876300"/>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en-US" altLang="ja-JP" dirty="0"/>
              <a:t>[</a:t>
            </a:r>
            <a:r>
              <a:rPr lang="en-US" altLang="ja-JP" dirty="0"/>
              <a:t>Swipe</a:t>
            </a:r>
            <a:r>
              <a:rPr kumimoji="1" lang="en-US" altLang="ja-JP" dirty="0"/>
              <a:t>]</a:t>
            </a:r>
            <a:r>
              <a:rPr kumimoji="1" lang="ja-JP" altLang="en-US" dirty="0"/>
              <a:t> ツールをクリックしながら左右に動かします。</a:t>
            </a:r>
          </a:p>
        </p:txBody>
      </p:sp>
      <p:sp>
        <p:nvSpPr>
          <p:cNvPr id="10" name="正方形/長方形 9">
            <a:extLst>
              <a:ext uri="{FF2B5EF4-FFF2-40B4-BE49-F238E27FC236}">
                <a16:creationId xmlns:a16="http://schemas.microsoft.com/office/drawing/2014/main" id="{BDB8BC55-8047-41C5-A480-C60479620315}"/>
              </a:ext>
            </a:extLst>
          </p:cNvPr>
          <p:cNvSpPr/>
          <p:nvPr/>
        </p:nvSpPr>
        <p:spPr>
          <a:xfrm>
            <a:off x="1746300" y="316093"/>
            <a:ext cx="5454600" cy="293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四角形: 角を丸くする 10">
            <a:extLst>
              <a:ext uri="{FF2B5EF4-FFF2-40B4-BE49-F238E27FC236}">
                <a16:creationId xmlns:a16="http://schemas.microsoft.com/office/drawing/2014/main" id="{6A667F12-60E8-485C-97C2-9D74077E9701}"/>
              </a:ext>
            </a:extLst>
          </p:cNvPr>
          <p:cNvSpPr/>
          <p:nvPr/>
        </p:nvSpPr>
        <p:spPr>
          <a:xfrm>
            <a:off x="4686300" y="731795"/>
            <a:ext cx="3746500" cy="876300"/>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kumimoji="1" lang="ja-JP" altLang="en-US" dirty="0"/>
              <a:t>画面に表示されている</a:t>
            </a:r>
            <a:r>
              <a:rPr lang="ja-JP" altLang="en-US" dirty="0"/>
              <a:t>画像の表示種類と日時が</a:t>
            </a:r>
            <a:r>
              <a:rPr kumimoji="1" lang="ja-JP" altLang="en-US" dirty="0"/>
              <a:t>確認できます</a:t>
            </a:r>
            <a:r>
              <a:rPr lang="ja-JP" altLang="en-US" dirty="0"/>
              <a:t>。</a:t>
            </a:r>
            <a:endParaRPr kumimoji="1" lang="en-US" altLang="ja-JP" dirty="0"/>
          </a:p>
        </p:txBody>
      </p:sp>
      <p:sp>
        <p:nvSpPr>
          <p:cNvPr id="12" name="四角形: 角を丸くする 11">
            <a:extLst>
              <a:ext uri="{FF2B5EF4-FFF2-40B4-BE49-F238E27FC236}">
                <a16:creationId xmlns:a16="http://schemas.microsoft.com/office/drawing/2014/main" id="{798169A0-F9A4-4199-B1CB-9AAC2EB6B770}"/>
              </a:ext>
            </a:extLst>
          </p:cNvPr>
          <p:cNvSpPr/>
          <p:nvPr/>
        </p:nvSpPr>
        <p:spPr>
          <a:xfrm>
            <a:off x="1946275" y="5357822"/>
            <a:ext cx="2333625" cy="617495"/>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t>1</a:t>
            </a:r>
            <a:r>
              <a:rPr kumimoji="1" lang="ja-JP" altLang="en-US" dirty="0"/>
              <a:t>枚目</a:t>
            </a:r>
            <a:endParaRPr kumimoji="1" lang="en-US" altLang="ja-JP" dirty="0"/>
          </a:p>
          <a:p>
            <a:pPr algn="ctr"/>
            <a:r>
              <a:rPr kumimoji="1" lang="ja-JP" altLang="en-US" dirty="0"/>
              <a:t>（</a:t>
            </a:r>
            <a:r>
              <a:rPr kumimoji="1" lang="en-US" altLang="ja-JP" dirty="0"/>
              <a:t>2018</a:t>
            </a:r>
            <a:r>
              <a:rPr kumimoji="1" lang="ja-JP" altLang="en-US" dirty="0"/>
              <a:t>年</a:t>
            </a:r>
            <a:r>
              <a:rPr kumimoji="1" lang="en-US" altLang="ja-JP" dirty="0"/>
              <a:t>3</a:t>
            </a:r>
            <a:r>
              <a:rPr kumimoji="1" lang="ja-JP" altLang="en-US" dirty="0"/>
              <a:t>月</a:t>
            </a:r>
            <a:r>
              <a:rPr kumimoji="1" lang="en-US" altLang="ja-JP" dirty="0"/>
              <a:t>14</a:t>
            </a:r>
            <a:r>
              <a:rPr kumimoji="1" lang="ja-JP" altLang="en-US" dirty="0"/>
              <a:t>日</a:t>
            </a:r>
            <a:r>
              <a:rPr kumimoji="1" lang="en-US" altLang="ja-JP" dirty="0"/>
              <a:t>)</a:t>
            </a:r>
            <a:endParaRPr kumimoji="1" lang="ja-JP" altLang="en-US" dirty="0"/>
          </a:p>
        </p:txBody>
      </p:sp>
      <p:sp>
        <p:nvSpPr>
          <p:cNvPr id="13" name="四角形: 角を丸くする 12">
            <a:extLst>
              <a:ext uri="{FF2B5EF4-FFF2-40B4-BE49-F238E27FC236}">
                <a16:creationId xmlns:a16="http://schemas.microsoft.com/office/drawing/2014/main" id="{41948E9B-E87E-4578-87B4-A023F1CABA6D}"/>
              </a:ext>
            </a:extLst>
          </p:cNvPr>
          <p:cNvSpPr/>
          <p:nvPr/>
        </p:nvSpPr>
        <p:spPr>
          <a:xfrm>
            <a:off x="5940425" y="5357821"/>
            <a:ext cx="2492375" cy="617495"/>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t>2</a:t>
            </a:r>
            <a:r>
              <a:rPr kumimoji="1" lang="ja-JP" altLang="en-US" dirty="0"/>
              <a:t>枚目</a:t>
            </a:r>
            <a:endParaRPr kumimoji="1" lang="en-US" altLang="ja-JP" dirty="0"/>
          </a:p>
          <a:p>
            <a:pPr algn="ctr"/>
            <a:r>
              <a:rPr kumimoji="1" lang="ja-JP" altLang="en-US" dirty="0"/>
              <a:t>（</a:t>
            </a:r>
            <a:r>
              <a:rPr kumimoji="1" lang="en-US" altLang="ja-JP" dirty="0"/>
              <a:t>201</a:t>
            </a:r>
            <a:r>
              <a:rPr lang="en-US" altLang="ja-JP" dirty="0"/>
              <a:t>1</a:t>
            </a:r>
            <a:r>
              <a:rPr kumimoji="1" lang="ja-JP" altLang="en-US" dirty="0"/>
              <a:t>年</a:t>
            </a:r>
            <a:r>
              <a:rPr lang="en-US" altLang="ja-JP" dirty="0"/>
              <a:t>10</a:t>
            </a:r>
            <a:r>
              <a:rPr kumimoji="1" lang="ja-JP" altLang="en-US" dirty="0"/>
              <a:t>月</a:t>
            </a:r>
            <a:r>
              <a:rPr lang="en-US" altLang="ja-JP" dirty="0"/>
              <a:t>29</a:t>
            </a:r>
            <a:r>
              <a:rPr kumimoji="1" lang="ja-JP" altLang="en-US" dirty="0"/>
              <a:t>日</a:t>
            </a:r>
            <a:r>
              <a:rPr kumimoji="1" lang="en-US" altLang="ja-JP" dirty="0"/>
              <a:t>)</a:t>
            </a:r>
            <a:endParaRPr kumimoji="1" lang="ja-JP" altLang="en-US" dirty="0"/>
          </a:p>
        </p:txBody>
      </p:sp>
    </p:spTree>
    <p:extLst>
      <p:ext uri="{BB962C8B-B14F-4D97-AF65-F5344CB8AC3E}">
        <p14:creationId xmlns:p14="http://schemas.microsoft.com/office/powerpoint/2010/main" val="366703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3196A4B-A579-46A1-A30F-FA3679B8F9B7}"/>
              </a:ext>
            </a:extLst>
          </p:cNvPr>
          <p:cNvSpPr>
            <a:spLocks noGrp="1"/>
          </p:cNvSpPr>
          <p:nvPr>
            <p:ph sz="quarter" idx="13"/>
          </p:nvPr>
        </p:nvSpPr>
        <p:spPr>
          <a:xfrm>
            <a:off x="285690" y="1272303"/>
            <a:ext cx="5281332" cy="1794350"/>
          </a:xfrm>
        </p:spPr>
        <p:txBody>
          <a:bodyPr>
            <a:normAutofit/>
          </a:bodyPr>
          <a:lstStyle/>
          <a:p>
            <a:r>
              <a:rPr lang="ja-JP" altLang="en-US" sz="2400" dirty="0"/>
              <a:t>災害発生後の被害地域</a:t>
            </a:r>
            <a:endParaRPr lang="en-US" altLang="ja-JP" sz="2400" dirty="0"/>
          </a:p>
          <a:p>
            <a:pPr marL="0" indent="0">
              <a:buNone/>
            </a:pPr>
            <a:r>
              <a:rPr lang="en-US" altLang="ja-JP" sz="2000" b="0" dirty="0"/>
              <a:t>2016</a:t>
            </a:r>
            <a:r>
              <a:rPr lang="ja-JP" altLang="en-US" sz="2000" b="0" dirty="0"/>
              <a:t>年の熊本地震発生後、熊本県にある南阿蘇村では大規模な土砂崩れが発生し、住民に大きな被害を及ぼしました。</a:t>
            </a:r>
            <a:r>
              <a:rPr lang="en-US" altLang="ja-JP" sz="2000" b="0" dirty="0"/>
              <a:t>Landsat</a:t>
            </a:r>
            <a:r>
              <a:rPr lang="ja-JP" altLang="en-US" sz="2000" b="0" dirty="0"/>
              <a:t> でその土砂崩れ発生箇所を確認してみましょう。</a:t>
            </a:r>
            <a:endParaRPr lang="en-US" altLang="ja-JP" sz="2000" b="0" dirty="0"/>
          </a:p>
        </p:txBody>
      </p:sp>
      <p:sp>
        <p:nvSpPr>
          <p:cNvPr id="4" name="タイトル 1">
            <a:extLst>
              <a:ext uri="{FF2B5EF4-FFF2-40B4-BE49-F238E27FC236}">
                <a16:creationId xmlns:a16="http://schemas.microsoft.com/office/drawing/2014/main" id="{0E0AFE1B-1BDD-4EC2-9E4A-12E910BF530E}"/>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活用②防災</a:t>
            </a:r>
            <a:endParaRPr lang="en-US" altLang="ja-JP" sz="3200" dirty="0"/>
          </a:p>
        </p:txBody>
      </p:sp>
      <p:sp>
        <p:nvSpPr>
          <p:cNvPr id="5" name="コンテンツ プレースホルダー 2">
            <a:extLst>
              <a:ext uri="{FF2B5EF4-FFF2-40B4-BE49-F238E27FC236}">
                <a16:creationId xmlns:a16="http://schemas.microsoft.com/office/drawing/2014/main" id="{BBE1918E-7141-4719-98D3-2822713DB495}"/>
              </a:ext>
            </a:extLst>
          </p:cNvPr>
          <p:cNvSpPr txBox="1">
            <a:spLocks/>
          </p:cNvSpPr>
          <p:nvPr/>
        </p:nvSpPr>
        <p:spPr>
          <a:xfrm>
            <a:off x="249238" y="3036986"/>
            <a:ext cx="8572500" cy="795748"/>
          </a:xfrm>
          <a:prstGeom prst="rect">
            <a:avLst/>
          </a:prstGeom>
        </p:spPr>
        <p:txBody>
          <a:bodyPr vert="horz" lIns="72000" tIns="72000" rIns="72000" bIns="72000" rtlCol="0">
            <a:normAutofit lnSpcReduction="10000"/>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400" dirty="0">
                <a:solidFill>
                  <a:schemeClr val="accent4"/>
                </a:solidFill>
              </a:rPr>
              <a:t>	</a:t>
            </a:r>
            <a:r>
              <a:rPr lang="en-US" altLang="ja-JP" sz="2000" b="0" dirty="0">
                <a:solidFill>
                  <a:schemeClr val="accent4"/>
                </a:solidFill>
              </a:rPr>
              <a:t>[Find</a:t>
            </a:r>
            <a:r>
              <a:rPr lang="ja-JP" altLang="en-US" sz="2000" b="0" dirty="0">
                <a:solidFill>
                  <a:schemeClr val="accent4"/>
                </a:solidFill>
              </a:rPr>
              <a:t> </a:t>
            </a:r>
            <a:r>
              <a:rPr lang="en-US" altLang="ja-JP" sz="2000" b="0" dirty="0">
                <a:solidFill>
                  <a:schemeClr val="accent4"/>
                </a:solidFill>
              </a:rPr>
              <a:t>a</a:t>
            </a:r>
            <a:r>
              <a:rPr lang="ja-JP" altLang="en-US" sz="2000" b="0" dirty="0">
                <a:solidFill>
                  <a:schemeClr val="accent4"/>
                </a:solidFill>
              </a:rPr>
              <a:t> </a:t>
            </a:r>
            <a:r>
              <a:rPr lang="en-US" altLang="ja-JP" sz="2000" b="0" dirty="0">
                <a:solidFill>
                  <a:schemeClr val="accent4"/>
                </a:solidFill>
              </a:rPr>
              <a:t>place](</a:t>
            </a:r>
            <a:r>
              <a:rPr lang="ja-JP" altLang="en-US" sz="2000" b="0" dirty="0">
                <a:solidFill>
                  <a:schemeClr val="accent4"/>
                </a:solidFill>
              </a:rPr>
              <a:t>検索ボックス</a:t>
            </a:r>
            <a:r>
              <a:rPr lang="en-US" altLang="ja-JP" sz="2000" b="0" dirty="0">
                <a:solidFill>
                  <a:schemeClr val="accent4"/>
                </a:solidFill>
              </a:rPr>
              <a:t>)</a:t>
            </a:r>
            <a:r>
              <a:rPr lang="ja-JP" altLang="en-US" sz="2000" b="0" dirty="0">
                <a:solidFill>
                  <a:schemeClr val="accent4"/>
                </a:solidFill>
              </a:rPr>
              <a:t>     に「阿蘇大橋」と入力し</a:t>
            </a:r>
            <a:r>
              <a:rPr lang="ja-JP" altLang="en-US" sz="2000" b="0" dirty="0">
                <a:solidFill>
                  <a:srgbClr val="FF0000"/>
                </a:solidFill>
              </a:rPr>
              <a:t>*</a:t>
            </a:r>
            <a:r>
              <a:rPr lang="ja-JP" altLang="en-US" sz="2000" b="0" dirty="0">
                <a:solidFill>
                  <a:schemeClr val="accent4"/>
                </a:solidFill>
              </a:rPr>
              <a:t>、南阿蘇</a:t>
            </a:r>
            <a:r>
              <a:rPr lang="en-US" altLang="ja-JP" sz="2000" b="0" dirty="0">
                <a:solidFill>
                  <a:schemeClr val="accent4"/>
                </a:solidFill>
              </a:rPr>
              <a:t>	</a:t>
            </a:r>
            <a:r>
              <a:rPr lang="ja-JP" altLang="en-US" sz="2000" b="0" dirty="0">
                <a:solidFill>
                  <a:schemeClr val="accent4"/>
                </a:solidFill>
              </a:rPr>
              <a:t>村の一部へ移動します。</a:t>
            </a:r>
            <a:endParaRPr lang="ja-JP" altLang="en-US" sz="2400" b="0" dirty="0"/>
          </a:p>
        </p:txBody>
      </p:sp>
      <p:sp>
        <p:nvSpPr>
          <p:cNvPr id="7" name="コンテンツ プレースホルダー 2">
            <a:extLst>
              <a:ext uri="{FF2B5EF4-FFF2-40B4-BE49-F238E27FC236}">
                <a16:creationId xmlns:a16="http://schemas.microsoft.com/office/drawing/2014/main" id="{FC095163-EB0A-4812-9189-728CC5879E7B}"/>
              </a:ext>
            </a:extLst>
          </p:cNvPr>
          <p:cNvSpPr txBox="1">
            <a:spLocks/>
          </p:cNvSpPr>
          <p:nvPr/>
        </p:nvSpPr>
        <p:spPr>
          <a:xfrm>
            <a:off x="285720" y="3682840"/>
            <a:ext cx="8572500" cy="758817"/>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ja-JP" altLang="en-US" sz="2000" b="0" dirty="0">
                <a:solidFill>
                  <a:schemeClr val="tx2"/>
                </a:solidFill>
              </a:rPr>
              <a:t>土砂崩れが発生した箇所では植生が急激に減少します。植生の変化から土砂崩れ発生箇所を見つけます。</a:t>
            </a:r>
          </a:p>
        </p:txBody>
      </p:sp>
      <p:sp>
        <p:nvSpPr>
          <p:cNvPr id="9" name="コンテンツ プレースホルダー 2">
            <a:extLst>
              <a:ext uri="{FF2B5EF4-FFF2-40B4-BE49-F238E27FC236}">
                <a16:creationId xmlns:a16="http://schemas.microsoft.com/office/drawing/2014/main" id="{12CE97CE-FCF3-40DF-A099-5EBB895335AB}"/>
              </a:ext>
            </a:extLst>
          </p:cNvPr>
          <p:cNvSpPr txBox="1">
            <a:spLocks/>
          </p:cNvSpPr>
          <p:nvPr/>
        </p:nvSpPr>
        <p:spPr>
          <a:xfrm>
            <a:off x="285720" y="4329836"/>
            <a:ext cx="8750280" cy="2486769"/>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400" b="0" dirty="0">
                <a:solidFill>
                  <a:schemeClr val="accent4"/>
                </a:solidFill>
              </a:rPr>
              <a:t>	</a:t>
            </a:r>
            <a:r>
              <a:rPr lang="en-US" altLang="ja-JP" sz="2000" b="0" dirty="0">
                <a:solidFill>
                  <a:schemeClr val="accent4"/>
                </a:solidFill>
              </a:rPr>
              <a:t>[Renderer]</a:t>
            </a:r>
            <a:r>
              <a:rPr lang="ja-JP" altLang="en-US" sz="2000" b="0" dirty="0">
                <a:solidFill>
                  <a:schemeClr val="accent4"/>
                </a:solidFill>
              </a:rPr>
              <a:t> タブ      で </a:t>
            </a:r>
            <a:r>
              <a:rPr lang="en-US" altLang="ja-JP" sz="2000" b="0" dirty="0">
                <a:solidFill>
                  <a:schemeClr val="accent4"/>
                </a:solidFill>
              </a:rPr>
              <a:t>[Color</a:t>
            </a:r>
            <a:r>
              <a:rPr lang="ja-JP" altLang="en-US" sz="2000" b="0" dirty="0">
                <a:solidFill>
                  <a:schemeClr val="accent4"/>
                </a:solidFill>
              </a:rPr>
              <a:t> </a:t>
            </a:r>
            <a:r>
              <a:rPr lang="en-US" altLang="ja-JP" sz="2000" b="0" dirty="0">
                <a:solidFill>
                  <a:schemeClr val="accent4"/>
                </a:solidFill>
              </a:rPr>
              <a:t>Infrared]</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で、「</a:t>
            </a:r>
            <a:r>
              <a:rPr lang="en-US" altLang="ja-JP" sz="2000" b="0" dirty="0">
                <a:solidFill>
                  <a:schemeClr val="accent4"/>
                </a:solidFill>
              </a:rPr>
              <a:t>2016</a:t>
            </a:r>
            <a:r>
              <a:rPr lang="ja-JP" altLang="en-US" sz="2000" b="0" dirty="0">
                <a:solidFill>
                  <a:schemeClr val="accent4"/>
                </a:solidFill>
              </a:rPr>
              <a:t>年</a:t>
            </a:r>
            <a:r>
              <a:rPr lang="en-US" altLang="ja-JP" sz="2000" b="0" dirty="0">
                <a:solidFill>
                  <a:schemeClr val="accent4"/>
                </a:solidFill>
              </a:rPr>
              <a:t>5</a:t>
            </a:r>
            <a:r>
              <a:rPr lang="ja-JP" altLang="en-US" sz="2000" b="0" dirty="0">
                <a:solidFill>
                  <a:schemeClr val="accent4"/>
                </a:solidFill>
              </a:rPr>
              <a:t>月</a:t>
            </a:r>
            <a:r>
              <a:rPr lang="en-US" altLang="ja-JP" sz="2000" b="0" dirty="0">
                <a:solidFill>
                  <a:schemeClr val="accent4"/>
                </a:solidFill>
              </a:rPr>
              <a:t>23</a:t>
            </a:r>
            <a:r>
              <a:rPr lang="ja-JP" altLang="en-US" sz="2000" b="0" dirty="0">
                <a:solidFill>
                  <a:schemeClr val="accent4"/>
                </a:solidFill>
              </a:rPr>
              <a:t>日」が表示されている</a:t>
            </a:r>
            <a:r>
              <a:rPr lang="en-US" altLang="ja-JP" sz="2000" b="0" dirty="0">
                <a:solidFill>
                  <a:schemeClr val="accent4"/>
                </a:solidFill>
              </a:rPr>
              <a:t>	</a:t>
            </a:r>
            <a:r>
              <a:rPr lang="ja-JP" altLang="en-US" sz="2000" b="0" dirty="0">
                <a:solidFill>
                  <a:schemeClr val="accent4"/>
                </a:solidFill>
              </a:rPr>
              <a:t>状態で</a:t>
            </a:r>
            <a:r>
              <a:rPr lang="en-US" altLang="ja-JP" sz="2000" b="0" dirty="0">
                <a:solidFill>
                  <a:schemeClr val="accent4"/>
                </a:solidFill>
              </a:rPr>
              <a:t> [Set</a:t>
            </a:r>
            <a:r>
              <a:rPr lang="ja-JP" altLang="en-US" sz="2000" b="0" dirty="0">
                <a:solidFill>
                  <a:schemeClr val="accent4"/>
                </a:solidFill>
              </a:rPr>
              <a:t> </a:t>
            </a:r>
            <a:r>
              <a:rPr lang="en-US" altLang="ja-JP" sz="2000" b="0" dirty="0">
                <a:solidFill>
                  <a:schemeClr val="accent4"/>
                </a:solidFill>
              </a:rPr>
              <a:t>Current</a:t>
            </a:r>
            <a:r>
              <a:rPr lang="ja-JP" altLang="en-US" sz="2000" b="0" dirty="0">
                <a:solidFill>
                  <a:schemeClr val="accent4"/>
                </a:solidFill>
              </a:rPr>
              <a:t> </a:t>
            </a:r>
            <a:r>
              <a:rPr lang="en-US" altLang="ja-JP" sz="2000" b="0" dirty="0">
                <a:solidFill>
                  <a:schemeClr val="accent4"/>
                </a:solidFill>
              </a:rPr>
              <a:t>as</a:t>
            </a:r>
            <a:r>
              <a:rPr lang="ja-JP" altLang="en-US" sz="2000" b="0" dirty="0">
                <a:solidFill>
                  <a:schemeClr val="accent4"/>
                </a:solidFill>
              </a:rPr>
              <a:t> </a:t>
            </a:r>
            <a:r>
              <a:rPr lang="en-US" altLang="ja-JP" sz="2000" b="0" dirty="0">
                <a:solidFill>
                  <a:schemeClr val="accent4"/>
                </a:solidFill>
              </a:rPr>
              <a:t>Secondary</a:t>
            </a:r>
            <a:r>
              <a:rPr lang="ja-JP" altLang="en-US" sz="2000" b="0" dirty="0">
                <a:solidFill>
                  <a:schemeClr val="accent4"/>
                </a:solidFill>
              </a:rPr>
              <a:t> </a:t>
            </a:r>
            <a:r>
              <a:rPr lang="en-US" altLang="ja-JP" sz="2000" b="0" dirty="0">
                <a:solidFill>
                  <a:schemeClr val="accent4"/>
                </a:solidFill>
              </a:rPr>
              <a:t>Layer]</a:t>
            </a:r>
            <a:r>
              <a:rPr lang="ja-JP" altLang="en-US" sz="2000" b="0" dirty="0">
                <a:solidFill>
                  <a:schemeClr val="accent4"/>
                </a:solidFill>
              </a:rPr>
              <a:t> ボタン</a:t>
            </a:r>
            <a:r>
              <a:rPr lang="en-US" altLang="ja-JP" sz="2000" b="0" dirty="0">
                <a:solidFill>
                  <a:schemeClr val="accent4"/>
                </a:solidFill>
              </a:rPr>
              <a:t>	</a:t>
            </a:r>
            <a:r>
              <a:rPr lang="ja-JP" altLang="en-US" sz="2000" b="0" dirty="0">
                <a:solidFill>
                  <a:schemeClr val="accent4"/>
                </a:solidFill>
              </a:rPr>
              <a:t> をクリックし画</a:t>
            </a:r>
            <a:r>
              <a:rPr lang="en-US" altLang="ja-JP" sz="2000" b="0" dirty="0">
                <a:solidFill>
                  <a:schemeClr val="accent4"/>
                </a:solidFill>
              </a:rPr>
              <a:t>	</a:t>
            </a:r>
            <a:r>
              <a:rPr lang="ja-JP" altLang="en-US" sz="2000" b="0" dirty="0">
                <a:solidFill>
                  <a:schemeClr val="accent4"/>
                </a:solidFill>
              </a:rPr>
              <a:t>像を固定します。そのまま再度タイムスライダーを操作して「</a:t>
            </a:r>
            <a:r>
              <a:rPr lang="en-US" altLang="ja-JP" sz="2000" b="0" dirty="0">
                <a:solidFill>
                  <a:schemeClr val="accent4"/>
                </a:solidFill>
              </a:rPr>
              <a:t>2016	</a:t>
            </a:r>
            <a:r>
              <a:rPr lang="ja-JP" altLang="en-US" sz="2000" b="0" dirty="0">
                <a:solidFill>
                  <a:schemeClr val="accent4"/>
                </a:solidFill>
              </a:rPr>
              <a:t>年</a:t>
            </a:r>
            <a:r>
              <a:rPr lang="en-US" altLang="ja-JP" sz="2000" b="0" dirty="0">
                <a:solidFill>
                  <a:schemeClr val="accent4"/>
                </a:solidFill>
              </a:rPr>
              <a:t>3</a:t>
            </a:r>
            <a:r>
              <a:rPr lang="ja-JP" altLang="en-US" sz="2000" b="0" dirty="0">
                <a:solidFill>
                  <a:schemeClr val="accent4"/>
                </a:solidFill>
              </a:rPr>
              <a:t>月</a:t>
            </a:r>
            <a:r>
              <a:rPr lang="en-US" altLang="ja-JP" sz="2000" b="0" dirty="0">
                <a:solidFill>
                  <a:schemeClr val="accent4"/>
                </a:solidFill>
              </a:rPr>
              <a:t>20</a:t>
            </a:r>
            <a:r>
              <a:rPr lang="ja-JP" altLang="en-US" sz="2000" b="0" dirty="0">
                <a:solidFill>
                  <a:schemeClr val="accent4"/>
                </a:solidFill>
              </a:rPr>
              <a:t>日」の画像を表示します。</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accent4"/>
                </a:solidFill>
              </a:rPr>
              <a:t>二時期の画像が用意できた状態で </a:t>
            </a:r>
            <a:r>
              <a:rPr lang="en-US" altLang="ja-JP" sz="2000" b="0" dirty="0">
                <a:solidFill>
                  <a:schemeClr val="accent4"/>
                </a:solidFill>
              </a:rPr>
              <a:t>[Change</a:t>
            </a:r>
            <a:r>
              <a:rPr lang="ja-JP" altLang="en-US" sz="2000" b="0" dirty="0">
                <a:solidFill>
                  <a:schemeClr val="accent4"/>
                </a:solidFill>
              </a:rPr>
              <a:t> </a:t>
            </a:r>
            <a:r>
              <a:rPr lang="en-US" altLang="ja-JP" sz="2000" b="0" dirty="0">
                <a:solidFill>
                  <a:schemeClr val="accent4"/>
                </a:solidFill>
              </a:rPr>
              <a:t>Detection]</a:t>
            </a:r>
            <a:r>
              <a:rPr lang="ja-JP" altLang="en-US" sz="2000" b="0" dirty="0">
                <a:solidFill>
                  <a:schemeClr val="accent4"/>
                </a:solidFill>
              </a:rPr>
              <a:t> タブ       </a:t>
            </a:r>
            <a:r>
              <a:rPr lang="ja-JP" altLang="en-US" sz="2000" b="0" dirty="0" err="1">
                <a:solidFill>
                  <a:schemeClr val="accent4"/>
                </a:solidFill>
              </a:rPr>
              <a:t>を</a:t>
            </a:r>
            <a:r>
              <a:rPr lang="en-US" altLang="ja-JP" sz="2000" b="0" dirty="0">
                <a:solidFill>
                  <a:schemeClr val="accent4"/>
                </a:solidFill>
              </a:rPr>
              <a:t>	</a:t>
            </a:r>
            <a:r>
              <a:rPr lang="ja-JP" altLang="en-US" sz="2000" b="0" dirty="0">
                <a:solidFill>
                  <a:schemeClr val="accent4"/>
                </a:solidFill>
              </a:rPr>
              <a:t>クリックし、植生が減少した箇所 </a:t>
            </a:r>
            <a:r>
              <a:rPr lang="en-US" altLang="ja-JP" sz="2000" b="0" dirty="0">
                <a:solidFill>
                  <a:schemeClr val="accent4"/>
                </a:solidFill>
              </a:rPr>
              <a:t>(</a:t>
            </a:r>
            <a:r>
              <a:rPr lang="ja-JP" altLang="en-US" sz="2000" b="0" dirty="0">
                <a:solidFill>
                  <a:schemeClr val="accent4"/>
                </a:solidFill>
              </a:rPr>
              <a:t>紫色</a:t>
            </a:r>
            <a:r>
              <a:rPr lang="en-US" altLang="ja-JP" sz="2000" b="0" dirty="0">
                <a:solidFill>
                  <a:schemeClr val="accent4"/>
                </a:solidFill>
              </a:rPr>
              <a:t>)</a:t>
            </a:r>
            <a:r>
              <a:rPr lang="ja-JP" altLang="en-US" sz="2000" b="0" dirty="0">
                <a:solidFill>
                  <a:schemeClr val="accent4"/>
                </a:solidFill>
              </a:rPr>
              <a:t> を確認します。</a:t>
            </a:r>
            <a:endParaRPr lang="en-US" altLang="ja-JP" sz="2000" b="0" dirty="0">
              <a:solidFill>
                <a:schemeClr val="accent4"/>
              </a:solidFill>
            </a:endParaRPr>
          </a:p>
          <a:p>
            <a:pPr marL="0" indent="0">
              <a:buNone/>
            </a:pPr>
            <a:endParaRPr lang="ja-JP" altLang="en-US" sz="2400" b="0" dirty="0"/>
          </a:p>
        </p:txBody>
      </p:sp>
      <p:pic>
        <p:nvPicPr>
          <p:cNvPr id="11" name="図 10">
            <a:extLst>
              <a:ext uri="{FF2B5EF4-FFF2-40B4-BE49-F238E27FC236}">
                <a16:creationId xmlns:a16="http://schemas.microsoft.com/office/drawing/2014/main" id="{FEC1E83A-ECF4-48DD-B9D2-8F6B3F42F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213" y="4429364"/>
            <a:ext cx="370565" cy="263511"/>
          </a:xfrm>
          <a:prstGeom prst="rect">
            <a:avLst/>
          </a:prstGeom>
        </p:spPr>
      </p:pic>
      <p:pic>
        <p:nvPicPr>
          <p:cNvPr id="12" name="図 11">
            <a:extLst>
              <a:ext uri="{FF2B5EF4-FFF2-40B4-BE49-F238E27FC236}">
                <a16:creationId xmlns:a16="http://schemas.microsoft.com/office/drawing/2014/main" id="{3C203B75-0B17-47CF-A2C5-ACAD45C58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283" y="4791224"/>
            <a:ext cx="343362" cy="263511"/>
          </a:xfrm>
          <a:prstGeom prst="rect">
            <a:avLst/>
          </a:prstGeom>
        </p:spPr>
      </p:pic>
      <p:pic>
        <p:nvPicPr>
          <p:cNvPr id="13" name="図 12">
            <a:extLst>
              <a:ext uri="{FF2B5EF4-FFF2-40B4-BE49-F238E27FC236}">
                <a16:creationId xmlns:a16="http://schemas.microsoft.com/office/drawing/2014/main" id="{523E7842-1E8E-4C73-931B-F3CD505416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663" y="5068942"/>
            <a:ext cx="342900" cy="285750"/>
          </a:xfrm>
          <a:prstGeom prst="rect">
            <a:avLst/>
          </a:prstGeom>
        </p:spPr>
      </p:pic>
      <p:pic>
        <p:nvPicPr>
          <p:cNvPr id="14" name="図 13">
            <a:extLst>
              <a:ext uri="{FF2B5EF4-FFF2-40B4-BE49-F238E27FC236}">
                <a16:creationId xmlns:a16="http://schemas.microsoft.com/office/drawing/2014/main" id="{404C675E-3898-4C35-BA8F-AE9432789E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7042" y="6036806"/>
            <a:ext cx="429407" cy="304489"/>
          </a:xfrm>
          <a:prstGeom prst="rect">
            <a:avLst/>
          </a:prstGeom>
        </p:spPr>
      </p:pic>
      <p:pic>
        <p:nvPicPr>
          <p:cNvPr id="16" name="図 15">
            <a:extLst>
              <a:ext uri="{FF2B5EF4-FFF2-40B4-BE49-F238E27FC236}">
                <a16:creationId xmlns:a16="http://schemas.microsoft.com/office/drawing/2014/main" id="{1D4D11BA-B5E5-4800-B9B7-0F2DA00FF7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8412" y="1255698"/>
            <a:ext cx="2776350" cy="1745811"/>
          </a:xfrm>
          <a:prstGeom prst="rect">
            <a:avLst/>
          </a:prstGeom>
        </p:spPr>
      </p:pic>
      <p:sp>
        <p:nvSpPr>
          <p:cNvPr id="18" name="テキスト ボックス 17">
            <a:extLst>
              <a:ext uri="{FF2B5EF4-FFF2-40B4-BE49-F238E27FC236}">
                <a16:creationId xmlns:a16="http://schemas.microsoft.com/office/drawing/2014/main" id="{E69E2C2B-5709-4F92-ADED-30428DC55F44}"/>
              </a:ext>
            </a:extLst>
          </p:cNvPr>
          <p:cNvSpPr txBox="1"/>
          <p:nvPr/>
        </p:nvSpPr>
        <p:spPr>
          <a:xfrm>
            <a:off x="5758486" y="34510"/>
            <a:ext cx="3385514" cy="523220"/>
          </a:xfrm>
          <a:prstGeom prst="rect">
            <a:avLst/>
          </a:prstGeom>
          <a:noFill/>
        </p:spPr>
        <p:txBody>
          <a:bodyPr wrap="square" rtlCol="0">
            <a:spAutoFit/>
          </a:bodyPr>
          <a:lstStyle/>
          <a:p>
            <a:r>
              <a:rPr kumimoji="1" lang="ja-JP" altLang="en-US" sz="1400" dirty="0">
                <a:solidFill>
                  <a:srgbClr val="FF0000"/>
                </a:solidFill>
              </a:rPr>
              <a:t>*</a:t>
            </a:r>
            <a:r>
              <a:rPr kumimoji="1" lang="ja-JP" altLang="en-US" sz="1400" dirty="0">
                <a:solidFill>
                  <a:schemeClr val="tx2"/>
                </a:solidFill>
              </a:rPr>
              <a:t>入力できない場合は、</a:t>
            </a:r>
            <a:r>
              <a:rPr kumimoji="1" lang="ja-JP" altLang="en-US" sz="1400" dirty="0">
                <a:solidFill>
                  <a:srgbClr val="003366"/>
                </a:solidFill>
              </a:rPr>
              <a:t>すべてのウィンドウを閉じてから入力してください。</a:t>
            </a:r>
          </a:p>
        </p:txBody>
      </p:sp>
      <p:sp>
        <p:nvSpPr>
          <p:cNvPr id="22" name="スライド番号プレースホルダー 21">
            <a:extLst>
              <a:ext uri="{FF2B5EF4-FFF2-40B4-BE49-F238E27FC236}">
                <a16:creationId xmlns:a16="http://schemas.microsoft.com/office/drawing/2014/main" id="{C691E535-7DFB-408B-91CD-BAF69DE33590}"/>
              </a:ext>
            </a:extLst>
          </p:cNvPr>
          <p:cNvSpPr>
            <a:spLocks noGrp="1"/>
          </p:cNvSpPr>
          <p:nvPr>
            <p:ph type="sldNum" sz="quarter" idx="12"/>
          </p:nvPr>
        </p:nvSpPr>
        <p:spPr/>
        <p:txBody>
          <a:bodyPr/>
          <a:lstStyle/>
          <a:p>
            <a:fld id="{F7E94DEF-D429-47B4-8E0F-58CD298B3C00}" type="slidenum">
              <a:rPr kumimoji="1" lang="ja-JP" altLang="en-US" smtClean="0"/>
              <a:t>26</a:t>
            </a:fld>
            <a:endParaRPr kumimoji="1" lang="ja-JP" altLang="en-US"/>
          </a:p>
        </p:txBody>
      </p:sp>
      <p:pic>
        <p:nvPicPr>
          <p:cNvPr id="23" name="グラフィックス 22" descr="羅針盤">
            <a:extLst>
              <a:ext uri="{FF2B5EF4-FFF2-40B4-BE49-F238E27FC236}">
                <a16:creationId xmlns:a16="http://schemas.microsoft.com/office/drawing/2014/main" id="{EC2FC41C-4837-485A-8650-792EC92E679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4360804"/>
            <a:ext cx="416128" cy="416128"/>
          </a:xfrm>
          <a:prstGeom prst="rect">
            <a:avLst/>
          </a:prstGeom>
        </p:spPr>
      </p:pic>
      <p:pic>
        <p:nvPicPr>
          <p:cNvPr id="24" name="グラフィックス 23" descr="羅針盤">
            <a:extLst>
              <a:ext uri="{FF2B5EF4-FFF2-40B4-BE49-F238E27FC236}">
                <a16:creationId xmlns:a16="http://schemas.microsoft.com/office/drawing/2014/main" id="{B156AC8C-13F4-4B02-A268-34EB71F31E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4776644"/>
            <a:ext cx="416128" cy="416128"/>
          </a:xfrm>
          <a:prstGeom prst="rect">
            <a:avLst/>
          </a:prstGeom>
        </p:spPr>
      </p:pic>
      <p:pic>
        <p:nvPicPr>
          <p:cNvPr id="25" name="グラフィックス 24" descr="羅針盤">
            <a:extLst>
              <a:ext uri="{FF2B5EF4-FFF2-40B4-BE49-F238E27FC236}">
                <a16:creationId xmlns:a16="http://schemas.microsoft.com/office/drawing/2014/main" id="{5C1C7A85-4F57-4486-86F2-CEDA8D1B57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6016614"/>
            <a:ext cx="416128" cy="416128"/>
          </a:xfrm>
          <a:prstGeom prst="rect">
            <a:avLst/>
          </a:prstGeom>
        </p:spPr>
      </p:pic>
      <p:pic>
        <p:nvPicPr>
          <p:cNvPr id="26" name="グラフィックス 25" descr="羅針盤">
            <a:extLst>
              <a:ext uri="{FF2B5EF4-FFF2-40B4-BE49-F238E27FC236}">
                <a16:creationId xmlns:a16="http://schemas.microsoft.com/office/drawing/2014/main" id="{E731378E-5983-4070-9FAA-269CC87E51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3056881"/>
            <a:ext cx="416128" cy="416128"/>
          </a:xfrm>
          <a:prstGeom prst="rect">
            <a:avLst/>
          </a:prstGeom>
        </p:spPr>
      </p:pic>
      <p:pic>
        <p:nvPicPr>
          <p:cNvPr id="20" name="図 19">
            <a:extLst>
              <a:ext uri="{FF2B5EF4-FFF2-40B4-BE49-F238E27FC236}">
                <a16:creationId xmlns:a16="http://schemas.microsoft.com/office/drawing/2014/main" id="{41FBB8F4-AA4C-425D-9072-8F84593E4AA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61728" y="3113595"/>
            <a:ext cx="266700" cy="266700"/>
          </a:xfrm>
          <a:prstGeom prst="rect">
            <a:avLst/>
          </a:prstGeom>
        </p:spPr>
      </p:pic>
    </p:spTree>
    <p:extLst>
      <p:ext uri="{BB962C8B-B14F-4D97-AF65-F5344CB8AC3E}">
        <p14:creationId xmlns:p14="http://schemas.microsoft.com/office/powerpoint/2010/main" val="2836497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E6303-6C04-4D36-80F9-C9725F69D4E6}"/>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31AE6946-DC6F-499D-A41F-60FCD00BEE78}"/>
              </a:ext>
            </a:extLst>
          </p:cNvPr>
          <p:cNvSpPr>
            <a:spLocks noGrp="1"/>
          </p:cNvSpPr>
          <p:nvPr>
            <p:ph type="sldNum" sz="quarter" idx="12"/>
          </p:nvPr>
        </p:nvSpPr>
        <p:spPr/>
        <p:txBody>
          <a:bodyPr/>
          <a:lstStyle/>
          <a:p>
            <a:fld id="{F7E94DEF-D429-47B4-8E0F-58CD298B3C00}" type="slidenum">
              <a:rPr kumimoji="1" lang="ja-JP" altLang="en-US" smtClean="0"/>
              <a:t>27</a:t>
            </a:fld>
            <a:endParaRPr kumimoji="1" lang="ja-JP" altLang="en-US"/>
          </a:p>
        </p:txBody>
      </p:sp>
      <p:sp>
        <p:nvSpPr>
          <p:cNvPr id="4" name="コンテンツ プレースホルダー 3">
            <a:extLst>
              <a:ext uri="{FF2B5EF4-FFF2-40B4-BE49-F238E27FC236}">
                <a16:creationId xmlns:a16="http://schemas.microsoft.com/office/drawing/2014/main" id="{F5B6FE3A-AF2F-4F1F-8FF9-C45233E0E3DA}"/>
              </a:ext>
            </a:extLst>
          </p:cNvPr>
          <p:cNvSpPr>
            <a:spLocks noGrp="1"/>
          </p:cNvSpPr>
          <p:nvPr>
            <p:ph sz="quarter" idx="13"/>
          </p:nvPr>
        </p:nvSpPr>
        <p:spPr/>
        <p:txBody>
          <a:bodyPr/>
          <a:lstStyle/>
          <a:p>
            <a:pPr marL="0" indent="0">
              <a:buNone/>
            </a:pPr>
            <a:r>
              <a:rPr lang="ja-JP" altLang="en-US" dirty="0"/>
              <a:t>画像（阿蘇大橋検索＆</a:t>
            </a:r>
            <a:r>
              <a:rPr lang="en-US" altLang="ja-JP" dirty="0"/>
              <a:t>Color</a:t>
            </a:r>
            <a:r>
              <a:rPr lang="ja-JP" altLang="en-US" dirty="0"/>
              <a:t> </a:t>
            </a:r>
            <a:r>
              <a:rPr lang="en-US" altLang="ja-JP" dirty="0"/>
              <a:t>Infrared</a:t>
            </a:r>
            <a:r>
              <a:rPr lang="ja-JP" altLang="en-US" dirty="0"/>
              <a:t>表示）</a:t>
            </a:r>
            <a:endParaRPr kumimoji="1" lang="ja-JP" altLang="en-US" dirty="0"/>
          </a:p>
        </p:txBody>
      </p:sp>
      <p:pic>
        <p:nvPicPr>
          <p:cNvPr id="6" name="図 5">
            <a:extLst>
              <a:ext uri="{FF2B5EF4-FFF2-40B4-BE49-F238E27FC236}">
                <a16:creationId xmlns:a16="http://schemas.microsoft.com/office/drawing/2014/main" id="{9166E19A-0970-4D3A-9577-5F73A06BC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27"/>
            <a:ext cx="9144000" cy="6328165"/>
          </a:xfrm>
          <a:prstGeom prst="rect">
            <a:avLst/>
          </a:prstGeom>
        </p:spPr>
      </p:pic>
      <p:sp>
        <p:nvSpPr>
          <p:cNvPr id="7" name="正方形/長方形 6">
            <a:extLst>
              <a:ext uri="{FF2B5EF4-FFF2-40B4-BE49-F238E27FC236}">
                <a16:creationId xmlns:a16="http://schemas.microsoft.com/office/drawing/2014/main" id="{175B5593-9B9C-47FE-816A-0B981246FE7D}"/>
              </a:ext>
            </a:extLst>
          </p:cNvPr>
          <p:cNvSpPr/>
          <p:nvPr/>
        </p:nvSpPr>
        <p:spPr>
          <a:xfrm>
            <a:off x="108000" y="689843"/>
            <a:ext cx="730200" cy="4062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57BFFCBB-E720-4BAC-8BE0-C5CEFDF0FACF}"/>
              </a:ext>
            </a:extLst>
          </p:cNvPr>
          <p:cNvSpPr/>
          <p:nvPr/>
        </p:nvSpPr>
        <p:spPr>
          <a:xfrm>
            <a:off x="1574800" y="890853"/>
            <a:ext cx="1079500" cy="302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a:extLst>
              <a:ext uri="{FF2B5EF4-FFF2-40B4-BE49-F238E27FC236}">
                <a16:creationId xmlns:a16="http://schemas.microsoft.com/office/drawing/2014/main" id="{B753B629-91D9-435A-BD8E-A0AE277AE695}"/>
              </a:ext>
            </a:extLst>
          </p:cNvPr>
          <p:cNvSpPr/>
          <p:nvPr/>
        </p:nvSpPr>
        <p:spPr>
          <a:xfrm>
            <a:off x="1701800" y="2313253"/>
            <a:ext cx="1079500" cy="214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49544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E6303-6C04-4D36-80F9-C9725F69D4E6}"/>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31AE6946-DC6F-499D-A41F-60FCD00BEE78}"/>
              </a:ext>
            </a:extLst>
          </p:cNvPr>
          <p:cNvSpPr>
            <a:spLocks noGrp="1"/>
          </p:cNvSpPr>
          <p:nvPr>
            <p:ph type="sldNum" sz="quarter" idx="12"/>
          </p:nvPr>
        </p:nvSpPr>
        <p:spPr/>
        <p:txBody>
          <a:bodyPr/>
          <a:lstStyle/>
          <a:p>
            <a:fld id="{F7E94DEF-D429-47B4-8E0F-58CD298B3C00}" type="slidenum">
              <a:rPr kumimoji="1" lang="ja-JP" altLang="en-US" smtClean="0"/>
              <a:t>28</a:t>
            </a:fld>
            <a:endParaRPr kumimoji="1" lang="ja-JP" altLang="en-US"/>
          </a:p>
        </p:txBody>
      </p:sp>
      <p:sp>
        <p:nvSpPr>
          <p:cNvPr id="4" name="コンテンツ プレースホルダー 3">
            <a:extLst>
              <a:ext uri="{FF2B5EF4-FFF2-40B4-BE49-F238E27FC236}">
                <a16:creationId xmlns:a16="http://schemas.microsoft.com/office/drawing/2014/main" id="{F5B6FE3A-AF2F-4F1F-8FF9-C45233E0E3DA}"/>
              </a:ext>
            </a:extLst>
          </p:cNvPr>
          <p:cNvSpPr>
            <a:spLocks noGrp="1"/>
          </p:cNvSpPr>
          <p:nvPr>
            <p:ph sz="quarter" idx="13"/>
          </p:nvPr>
        </p:nvSpPr>
        <p:spPr/>
        <p:txBody>
          <a:bodyPr/>
          <a:lstStyle/>
          <a:p>
            <a:r>
              <a:rPr lang="ja-JP" altLang="en-US" dirty="0"/>
              <a:t>画像（</a:t>
            </a:r>
            <a:r>
              <a:rPr lang="en-US" altLang="ja-JP" dirty="0"/>
              <a:t>2016</a:t>
            </a:r>
            <a:r>
              <a:rPr lang="ja-JP" altLang="en-US" dirty="0"/>
              <a:t>年</a:t>
            </a:r>
            <a:r>
              <a:rPr lang="en-US" altLang="ja-JP" dirty="0"/>
              <a:t>5</a:t>
            </a:r>
            <a:r>
              <a:rPr lang="ja-JP" altLang="en-US" dirty="0"/>
              <a:t>月</a:t>
            </a:r>
            <a:r>
              <a:rPr lang="en-US" altLang="ja-JP" dirty="0"/>
              <a:t>23</a:t>
            </a:r>
            <a:r>
              <a:rPr lang="ja-JP" altLang="en-US" dirty="0"/>
              <a:t>日表示＆画像固定）</a:t>
            </a:r>
            <a:endParaRPr kumimoji="1" lang="ja-JP" altLang="en-US" dirty="0"/>
          </a:p>
        </p:txBody>
      </p:sp>
      <p:pic>
        <p:nvPicPr>
          <p:cNvPr id="6" name="図 5">
            <a:extLst>
              <a:ext uri="{FF2B5EF4-FFF2-40B4-BE49-F238E27FC236}">
                <a16:creationId xmlns:a16="http://schemas.microsoft.com/office/drawing/2014/main" id="{3086DD87-3302-4F0A-B79C-E927F8C44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27"/>
            <a:ext cx="9144000" cy="6328165"/>
          </a:xfrm>
          <a:prstGeom prst="rect">
            <a:avLst/>
          </a:prstGeom>
        </p:spPr>
      </p:pic>
      <p:sp>
        <p:nvSpPr>
          <p:cNvPr id="7" name="正方形/長方形 6">
            <a:extLst>
              <a:ext uri="{FF2B5EF4-FFF2-40B4-BE49-F238E27FC236}">
                <a16:creationId xmlns:a16="http://schemas.microsoft.com/office/drawing/2014/main" id="{F3606CDC-C8C5-49C3-9DFD-AEC2CA360B55}"/>
              </a:ext>
            </a:extLst>
          </p:cNvPr>
          <p:cNvSpPr/>
          <p:nvPr/>
        </p:nvSpPr>
        <p:spPr>
          <a:xfrm>
            <a:off x="69900" y="1054100"/>
            <a:ext cx="850800" cy="446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ECCF2071-3639-4692-BD21-2D6DA284472B}"/>
              </a:ext>
            </a:extLst>
          </p:cNvPr>
          <p:cNvSpPr/>
          <p:nvPr/>
        </p:nvSpPr>
        <p:spPr>
          <a:xfrm>
            <a:off x="1593900" y="1612900"/>
            <a:ext cx="1479500"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a:extLst>
              <a:ext uri="{FF2B5EF4-FFF2-40B4-BE49-F238E27FC236}">
                <a16:creationId xmlns:a16="http://schemas.microsoft.com/office/drawing/2014/main" id="{2876BD18-65CE-4AD2-8E09-3021374F994B}"/>
              </a:ext>
            </a:extLst>
          </p:cNvPr>
          <p:cNvSpPr/>
          <p:nvPr/>
        </p:nvSpPr>
        <p:spPr>
          <a:xfrm>
            <a:off x="4089400" y="1612900"/>
            <a:ext cx="482600" cy="355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73047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10">
            <a:extLst>
              <a:ext uri="{FF2B5EF4-FFF2-40B4-BE49-F238E27FC236}">
                <a16:creationId xmlns:a16="http://schemas.microsoft.com/office/drawing/2014/main" id="{E6459CD7-F7B8-4429-8AC7-7F8CA2BA37D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230384"/>
            <a:ext cx="9163828" cy="6341888"/>
          </a:xfrm>
        </p:spPr>
      </p:pic>
      <p:sp>
        <p:nvSpPr>
          <p:cNvPr id="3" name="スライド番号プレースホルダー 2">
            <a:extLst>
              <a:ext uri="{FF2B5EF4-FFF2-40B4-BE49-F238E27FC236}">
                <a16:creationId xmlns:a16="http://schemas.microsoft.com/office/drawing/2014/main" id="{E5BBE748-56BA-4267-819B-F6F5A2E58F03}"/>
              </a:ext>
            </a:extLst>
          </p:cNvPr>
          <p:cNvSpPr>
            <a:spLocks noGrp="1"/>
          </p:cNvSpPr>
          <p:nvPr>
            <p:ph type="sldNum" sz="quarter" idx="12"/>
          </p:nvPr>
        </p:nvSpPr>
        <p:spPr/>
        <p:txBody>
          <a:bodyPr/>
          <a:lstStyle/>
          <a:p>
            <a:fld id="{F7E94DEF-D429-47B4-8E0F-58CD298B3C00}" type="slidenum">
              <a:rPr kumimoji="1" lang="ja-JP" altLang="en-US" smtClean="0"/>
              <a:t>29</a:t>
            </a:fld>
            <a:endParaRPr kumimoji="1" lang="ja-JP" altLang="en-US"/>
          </a:p>
        </p:txBody>
      </p:sp>
      <p:sp>
        <p:nvSpPr>
          <p:cNvPr id="7" name="正方形/長方形 6">
            <a:extLst>
              <a:ext uri="{FF2B5EF4-FFF2-40B4-BE49-F238E27FC236}">
                <a16:creationId xmlns:a16="http://schemas.microsoft.com/office/drawing/2014/main" id="{77EBD4B3-E69B-47BA-ABB1-2F9527D5CBC4}"/>
              </a:ext>
            </a:extLst>
          </p:cNvPr>
          <p:cNvSpPr/>
          <p:nvPr/>
        </p:nvSpPr>
        <p:spPr>
          <a:xfrm>
            <a:off x="1619300" y="1765300"/>
            <a:ext cx="1543000" cy="241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71832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3A05FB-0C30-435B-9E5B-612BEBD162C5}"/>
              </a:ext>
            </a:extLst>
          </p:cNvPr>
          <p:cNvSpPr>
            <a:spLocks noGrp="1"/>
          </p:cNvSpPr>
          <p:nvPr>
            <p:ph type="title"/>
          </p:nvPr>
        </p:nvSpPr>
        <p:spPr/>
        <p:txBody>
          <a:bodyPr/>
          <a:lstStyle/>
          <a:p>
            <a:r>
              <a:rPr kumimoji="1" lang="ja-JP" altLang="en-US" sz="3200" dirty="0"/>
              <a:t>はじめに</a:t>
            </a:r>
          </a:p>
        </p:txBody>
      </p:sp>
      <p:sp>
        <p:nvSpPr>
          <p:cNvPr id="3" name="コンテンツ プレースホルダー 2">
            <a:extLst>
              <a:ext uri="{FF2B5EF4-FFF2-40B4-BE49-F238E27FC236}">
                <a16:creationId xmlns:a16="http://schemas.microsoft.com/office/drawing/2014/main" id="{C40DD510-BCBB-4918-B515-591DD563714B}"/>
              </a:ext>
            </a:extLst>
          </p:cNvPr>
          <p:cNvSpPr>
            <a:spLocks noGrp="1"/>
          </p:cNvSpPr>
          <p:nvPr>
            <p:ph sz="quarter" idx="13"/>
          </p:nvPr>
        </p:nvSpPr>
        <p:spPr>
          <a:xfrm>
            <a:off x="285750" y="1500178"/>
            <a:ext cx="8572500" cy="4885874"/>
          </a:xfrm>
        </p:spPr>
        <p:txBody>
          <a:bodyPr>
            <a:normAutofit/>
          </a:bodyPr>
          <a:lstStyle/>
          <a:p>
            <a:r>
              <a:rPr kumimoji="1" lang="ja-JP" altLang="en-US" sz="2000" dirty="0"/>
              <a:t>本教材の目的</a:t>
            </a:r>
            <a:endParaRPr kumimoji="1" lang="en-US" altLang="ja-JP" sz="2000" dirty="0"/>
          </a:p>
          <a:p>
            <a:pPr marL="0" indent="0">
              <a:buNone/>
            </a:pPr>
            <a:r>
              <a:rPr lang="ja-JP" altLang="en-US" sz="2000" b="0" dirty="0"/>
              <a:t>本教材は、</a:t>
            </a:r>
            <a:r>
              <a:rPr lang="en-US" altLang="ja-JP" sz="2000" b="0" dirty="0" err="1"/>
              <a:t>Esri</a:t>
            </a:r>
            <a:r>
              <a:rPr lang="ja-JP" altLang="en-US" sz="2000" b="0" dirty="0"/>
              <a:t> が公開している </a:t>
            </a:r>
            <a:r>
              <a:rPr lang="en-US" altLang="ja-JP" sz="2000" b="0" dirty="0">
                <a:hlinkClick r:id="rId2"/>
              </a:rPr>
              <a:t>Learn ArcGIS</a:t>
            </a:r>
            <a:r>
              <a:rPr lang="ja-JP" altLang="en-US" sz="2000" b="0" dirty="0"/>
              <a:t> を基に、衛星画像の活用法を理解することを目的としています。</a:t>
            </a:r>
            <a:r>
              <a:rPr lang="en-US" altLang="ja-JP" sz="2000" b="0" dirty="0">
                <a:hlinkClick r:id="rId3"/>
              </a:rPr>
              <a:t>Get Started with Imagery</a:t>
            </a:r>
            <a:r>
              <a:rPr lang="ja-JP" altLang="en-US" sz="2000" b="0" dirty="0">
                <a:hlinkClick r:id="rId3"/>
              </a:rPr>
              <a:t> </a:t>
            </a:r>
            <a:r>
              <a:rPr lang="ja-JP" altLang="en-US" sz="2000" b="0" dirty="0"/>
              <a:t>では世界中の画像を見て回りますが、本教材では日本国内を探索します。</a:t>
            </a:r>
            <a:endParaRPr kumimoji="1" lang="en-US" altLang="ja-JP" sz="2000" dirty="0"/>
          </a:p>
          <a:p>
            <a:r>
              <a:rPr lang="ja-JP" altLang="en-US" sz="2000" dirty="0"/>
              <a:t>所要時間：</a:t>
            </a:r>
            <a:r>
              <a:rPr lang="en-US" altLang="ja-JP" sz="2000" b="0" dirty="0"/>
              <a:t>20</a:t>
            </a:r>
            <a:r>
              <a:rPr lang="ja-JP" altLang="en-US" sz="2000" b="0" dirty="0"/>
              <a:t>分</a:t>
            </a:r>
            <a:endParaRPr lang="en-US" altLang="ja-JP" sz="2000" b="0" dirty="0"/>
          </a:p>
          <a:p>
            <a:r>
              <a:rPr kumimoji="1" lang="ja-JP" altLang="en-US" sz="2000" dirty="0"/>
              <a:t>レベル：</a:t>
            </a:r>
            <a:r>
              <a:rPr kumimoji="1" lang="ja-JP" altLang="en-US" sz="2000" b="0" dirty="0"/>
              <a:t>初級～中級</a:t>
            </a:r>
            <a:endParaRPr kumimoji="1" lang="en-US" altLang="ja-JP" sz="2000" b="0" dirty="0"/>
          </a:p>
          <a:p>
            <a:r>
              <a:rPr kumimoji="1" lang="ja-JP" altLang="en-US" sz="2000" dirty="0"/>
              <a:t>使用教材：</a:t>
            </a:r>
            <a:r>
              <a:rPr kumimoji="1" lang="en-US" altLang="ja-JP" sz="2000" dirty="0">
                <a:hlinkClick r:id="rId4"/>
              </a:rPr>
              <a:t>Landsat</a:t>
            </a:r>
            <a:r>
              <a:rPr kumimoji="1" lang="ja-JP" altLang="en-US" sz="2000" dirty="0">
                <a:hlinkClick r:id="rId4"/>
              </a:rPr>
              <a:t>アプリ</a:t>
            </a:r>
            <a:r>
              <a:rPr kumimoji="1" lang="ja-JP" altLang="en-US" sz="2000" dirty="0"/>
              <a:t>、</a:t>
            </a:r>
            <a:r>
              <a:rPr kumimoji="1" lang="en-US" altLang="ja-JP" sz="2000" dirty="0">
                <a:hlinkClick r:id="rId5"/>
              </a:rPr>
              <a:t>Landsat Explorer</a:t>
            </a:r>
            <a:endParaRPr kumimoji="1" lang="en-US" altLang="ja-JP" sz="2000" dirty="0"/>
          </a:p>
          <a:p>
            <a:r>
              <a:rPr lang="ja-JP" altLang="en-US" sz="2000" dirty="0"/>
              <a:t>本教材内のアイコンの見方</a:t>
            </a:r>
            <a:endParaRPr lang="en-US" altLang="ja-JP" sz="2000" dirty="0"/>
          </a:p>
          <a:p>
            <a:pPr marL="0" indent="0">
              <a:buNone/>
            </a:pPr>
            <a:r>
              <a:rPr kumimoji="1" lang="ja-JP" altLang="en-US" sz="2000" dirty="0"/>
              <a:t>       </a:t>
            </a:r>
            <a:r>
              <a:rPr kumimoji="1" lang="ja-JP" altLang="en-US" sz="2000" b="0" dirty="0"/>
              <a:t>：作業に必要な操作を説明しています。</a:t>
            </a:r>
            <a:endParaRPr kumimoji="1" lang="en-US" altLang="ja-JP" sz="2000" dirty="0"/>
          </a:p>
          <a:p>
            <a:pPr marL="0" indent="0">
              <a:buNone/>
            </a:pPr>
            <a:r>
              <a:rPr kumimoji="1" lang="ja-JP" altLang="en-US" sz="2000" dirty="0"/>
              <a:t>       </a:t>
            </a:r>
            <a:r>
              <a:rPr kumimoji="1" lang="ja-JP" altLang="en-US" sz="2000" b="0" dirty="0"/>
              <a:t>：作業に関連したヒントを説明しています。</a:t>
            </a:r>
            <a:endParaRPr kumimoji="1" lang="en-US" altLang="ja-JP" sz="2000" b="0" dirty="0"/>
          </a:p>
        </p:txBody>
      </p:sp>
      <p:pic>
        <p:nvPicPr>
          <p:cNvPr id="4" name="グラフィックス 3" descr="羅針盤">
            <a:extLst>
              <a:ext uri="{FF2B5EF4-FFF2-40B4-BE49-F238E27FC236}">
                <a16:creationId xmlns:a16="http://schemas.microsoft.com/office/drawing/2014/main" id="{B4ADD395-591C-4B14-ADEA-9FB774D043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692" y="4158099"/>
            <a:ext cx="430255" cy="430255"/>
          </a:xfrm>
          <a:prstGeom prst="rect">
            <a:avLst/>
          </a:prstGeom>
        </p:spPr>
      </p:pic>
      <p:pic>
        <p:nvPicPr>
          <p:cNvPr id="5" name="グラフィックス 4" descr="電球">
            <a:extLst>
              <a:ext uri="{FF2B5EF4-FFF2-40B4-BE49-F238E27FC236}">
                <a16:creationId xmlns:a16="http://schemas.microsoft.com/office/drawing/2014/main" id="{DAF204D8-9FF9-4475-B8E6-D005B3701F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1691" y="4588354"/>
            <a:ext cx="430255" cy="430255"/>
          </a:xfrm>
          <a:prstGeom prst="rect">
            <a:avLst/>
          </a:prstGeom>
        </p:spPr>
      </p:pic>
      <p:sp>
        <p:nvSpPr>
          <p:cNvPr id="6" name="スライド番号プレースホルダー 5">
            <a:extLst>
              <a:ext uri="{FF2B5EF4-FFF2-40B4-BE49-F238E27FC236}">
                <a16:creationId xmlns:a16="http://schemas.microsoft.com/office/drawing/2014/main" id="{92A847A2-1CF4-49A3-9811-9C4EE43BEA39}"/>
              </a:ext>
            </a:extLst>
          </p:cNvPr>
          <p:cNvSpPr>
            <a:spLocks noGrp="1"/>
          </p:cNvSpPr>
          <p:nvPr>
            <p:ph type="sldNum" sz="quarter" idx="12"/>
          </p:nvPr>
        </p:nvSpPr>
        <p:spPr/>
        <p:txBody>
          <a:bodyPr/>
          <a:lstStyle/>
          <a:p>
            <a:fld id="{F7E94DEF-D429-47B4-8E0F-58CD298B3C00}" type="slidenum">
              <a:rPr kumimoji="1" lang="ja-JP" altLang="en-US" smtClean="0"/>
              <a:t>3</a:t>
            </a:fld>
            <a:endParaRPr kumimoji="1" lang="ja-JP" altLang="en-US"/>
          </a:p>
        </p:txBody>
      </p:sp>
    </p:spTree>
    <p:extLst>
      <p:ext uri="{BB962C8B-B14F-4D97-AF65-F5344CB8AC3E}">
        <p14:creationId xmlns:p14="http://schemas.microsoft.com/office/powerpoint/2010/main" val="4257276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E6303-6C04-4D36-80F9-C9725F69D4E6}"/>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31AE6946-DC6F-499D-A41F-60FCD00BEE78}"/>
              </a:ext>
            </a:extLst>
          </p:cNvPr>
          <p:cNvSpPr>
            <a:spLocks noGrp="1"/>
          </p:cNvSpPr>
          <p:nvPr>
            <p:ph type="sldNum" sz="quarter" idx="12"/>
          </p:nvPr>
        </p:nvSpPr>
        <p:spPr/>
        <p:txBody>
          <a:bodyPr/>
          <a:lstStyle/>
          <a:p>
            <a:fld id="{F7E94DEF-D429-47B4-8E0F-58CD298B3C00}" type="slidenum">
              <a:rPr kumimoji="1" lang="ja-JP" altLang="en-US" smtClean="0"/>
              <a:t>30</a:t>
            </a:fld>
            <a:endParaRPr kumimoji="1" lang="ja-JP" altLang="en-US"/>
          </a:p>
        </p:txBody>
      </p:sp>
      <p:sp>
        <p:nvSpPr>
          <p:cNvPr id="4" name="コンテンツ プレースホルダー 3">
            <a:extLst>
              <a:ext uri="{FF2B5EF4-FFF2-40B4-BE49-F238E27FC236}">
                <a16:creationId xmlns:a16="http://schemas.microsoft.com/office/drawing/2014/main" id="{F5B6FE3A-AF2F-4F1F-8FF9-C45233E0E3DA}"/>
              </a:ext>
            </a:extLst>
          </p:cNvPr>
          <p:cNvSpPr>
            <a:spLocks noGrp="1"/>
          </p:cNvSpPr>
          <p:nvPr>
            <p:ph sz="quarter" idx="13"/>
          </p:nvPr>
        </p:nvSpPr>
        <p:spPr/>
        <p:txBody>
          <a:bodyPr/>
          <a:lstStyle/>
          <a:p>
            <a:r>
              <a:rPr kumimoji="1" lang="ja-JP" altLang="en-US" dirty="0"/>
              <a:t>画像（</a:t>
            </a:r>
            <a:r>
              <a:rPr kumimoji="1" lang="en-US" altLang="ja-JP" dirty="0"/>
              <a:t>2016</a:t>
            </a:r>
            <a:r>
              <a:rPr kumimoji="1" lang="ja-JP" altLang="en-US" dirty="0"/>
              <a:t>年</a:t>
            </a:r>
            <a:r>
              <a:rPr kumimoji="1" lang="en-US" altLang="ja-JP" dirty="0"/>
              <a:t>3</a:t>
            </a:r>
            <a:r>
              <a:rPr kumimoji="1" lang="ja-JP" altLang="en-US" dirty="0"/>
              <a:t>月</a:t>
            </a:r>
            <a:r>
              <a:rPr kumimoji="1" lang="en-US" altLang="ja-JP" dirty="0"/>
              <a:t>20</a:t>
            </a:r>
            <a:r>
              <a:rPr kumimoji="1" lang="ja-JP" altLang="en-US" dirty="0"/>
              <a:t>日表示＆</a:t>
            </a:r>
            <a:r>
              <a:rPr kumimoji="1" lang="en-US" altLang="ja-JP" dirty="0" err="1"/>
              <a:t>ChangeDetection</a:t>
            </a:r>
            <a:r>
              <a:rPr kumimoji="1" lang="ja-JP" altLang="en-US" dirty="0"/>
              <a:t>）</a:t>
            </a:r>
          </a:p>
        </p:txBody>
      </p:sp>
      <p:pic>
        <p:nvPicPr>
          <p:cNvPr id="6" name="図 5">
            <a:extLst>
              <a:ext uri="{FF2B5EF4-FFF2-40B4-BE49-F238E27FC236}">
                <a16:creationId xmlns:a16="http://schemas.microsoft.com/office/drawing/2014/main" id="{1445B0A3-412B-4C1A-8990-288252846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311128"/>
            <a:ext cx="9144000" cy="6328165"/>
          </a:xfrm>
          <a:prstGeom prst="rect">
            <a:avLst/>
          </a:prstGeom>
        </p:spPr>
      </p:pic>
      <p:sp>
        <p:nvSpPr>
          <p:cNvPr id="7" name="正方形/長方形 6">
            <a:extLst>
              <a:ext uri="{FF2B5EF4-FFF2-40B4-BE49-F238E27FC236}">
                <a16:creationId xmlns:a16="http://schemas.microsoft.com/office/drawing/2014/main" id="{788807AB-73B6-484F-BF2B-BBF32E0486A0}"/>
              </a:ext>
            </a:extLst>
          </p:cNvPr>
          <p:cNvSpPr/>
          <p:nvPr/>
        </p:nvSpPr>
        <p:spPr>
          <a:xfrm>
            <a:off x="57200" y="2324100"/>
            <a:ext cx="850800" cy="446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20491A15-D1AC-4DDD-822E-8E4765268257}"/>
              </a:ext>
            </a:extLst>
          </p:cNvPr>
          <p:cNvSpPr/>
          <p:nvPr/>
        </p:nvSpPr>
        <p:spPr>
          <a:xfrm>
            <a:off x="1663700" y="1689100"/>
            <a:ext cx="1460500"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正方形/長方形 8">
            <a:extLst>
              <a:ext uri="{FF2B5EF4-FFF2-40B4-BE49-F238E27FC236}">
                <a16:creationId xmlns:a16="http://schemas.microsoft.com/office/drawing/2014/main" id="{F40521FA-BDF9-4115-915F-78456871971F}"/>
              </a:ext>
            </a:extLst>
          </p:cNvPr>
          <p:cNvSpPr/>
          <p:nvPr/>
        </p:nvSpPr>
        <p:spPr>
          <a:xfrm>
            <a:off x="3130500" y="1689100"/>
            <a:ext cx="1619300"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四角形: 角を丸くする 12">
            <a:extLst>
              <a:ext uri="{FF2B5EF4-FFF2-40B4-BE49-F238E27FC236}">
                <a16:creationId xmlns:a16="http://schemas.microsoft.com/office/drawing/2014/main" id="{0D92876A-3BDE-4E69-A560-33C75EF13F5E}"/>
              </a:ext>
            </a:extLst>
          </p:cNvPr>
          <p:cNvSpPr/>
          <p:nvPr/>
        </p:nvSpPr>
        <p:spPr>
          <a:xfrm>
            <a:off x="3225740" y="4952633"/>
            <a:ext cx="2012980" cy="1027413"/>
          </a:xfrm>
          <a:prstGeom prst="roundRect">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defRPr/>
            </a:pPr>
            <a:r>
              <a:rPr lang="ja-JP" altLang="en-US" dirty="0"/>
              <a:t>緑＝植生の増加</a:t>
            </a:r>
            <a:endParaRPr lang="en-US" altLang="ja-JP" dirty="0"/>
          </a:p>
          <a:p>
            <a:pPr lvl="0">
              <a:defRPr/>
            </a:pPr>
            <a:r>
              <a:rPr lang="ja-JP" altLang="en-US" dirty="0"/>
              <a:t>紫＝植生の減少</a:t>
            </a:r>
            <a:endParaRPr lang="en-US" altLang="ja-JP" dirty="0"/>
          </a:p>
        </p:txBody>
      </p:sp>
      <p:cxnSp>
        <p:nvCxnSpPr>
          <p:cNvPr id="14" name="直線矢印コネクタ 13">
            <a:extLst>
              <a:ext uri="{FF2B5EF4-FFF2-40B4-BE49-F238E27FC236}">
                <a16:creationId xmlns:a16="http://schemas.microsoft.com/office/drawing/2014/main" id="{85E8AE41-F37F-4E72-8E28-6BFC19F855E4}"/>
              </a:ext>
            </a:extLst>
          </p:cNvPr>
          <p:cNvCxnSpPr>
            <a:cxnSpLocks/>
          </p:cNvCxnSpPr>
          <p:nvPr/>
        </p:nvCxnSpPr>
        <p:spPr>
          <a:xfrm flipV="1">
            <a:off x="4889500" y="3952441"/>
            <a:ext cx="609540" cy="10005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9309762-546D-4702-B4CB-4CEAD51E0B5B}"/>
              </a:ext>
            </a:extLst>
          </p:cNvPr>
          <p:cNvCxnSpPr>
            <a:cxnSpLocks/>
          </p:cNvCxnSpPr>
          <p:nvPr/>
        </p:nvCxnSpPr>
        <p:spPr>
          <a:xfrm>
            <a:off x="5238735" y="5669118"/>
            <a:ext cx="1416065" cy="966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F691018C-2E0A-496E-B27F-1F5F8FADE237}"/>
              </a:ext>
            </a:extLst>
          </p:cNvPr>
          <p:cNvSpPr/>
          <p:nvPr/>
        </p:nvSpPr>
        <p:spPr>
          <a:xfrm rot="1583073">
            <a:off x="4713556" y="2768724"/>
            <a:ext cx="2479660" cy="12183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58B5B60A-83BE-4097-BA75-76AF4B2F2233}"/>
              </a:ext>
            </a:extLst>
          </p:cNvPr>
          <p:cNvSpPr/>
          <p:nvPr/>
        </p:nvSpPr>
        <p:spPr>
          <a:xfrm rot="1583073">
            <a:off x="6672966" y="4229842"/>
            <a:ext cx="3130201" cy="26843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8040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449F0-D247-4021-88D4-DAD9D4964D38}"/>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活用③都市計画</a:t>
            </a:r>
            <a:endParaRPr kumimoji="1" lang="ja-JP" altLang="en-US" sz="3200" dirty="0"/>
          </a:p>
        </p:txBody>
      </p:sp>
      <p:sp>
        <p:nvSpPr>
          <p:cNvPr id="3" name="コンテンツ プレースホルダー 2">
            <a:extLst>
              <a:ext uri="{FF2B5EF4-FFF2-40B4-BE49-F238E27FC236}">
                <a16:creationId xmlns:a16="http://schemas.microsoft.com/office/drawing/2014/main" id="{8727D0DA-47FB-47C4-AD77-4D39AEB9CD55}"/>
              </a:ext>
            </a:extLst>
          </p:cNvPr>
          <p:cNvSpPr>
            <a:spLocks noGrp="1"/>
          </p:cNvSpPr>
          <p:nvPr>
            <p:ph sz="quarter" idx="13"/>
          </p:nvPr>
        </p:nvSpPr>
        <p:spPr>
          <a:xfrm>
            <a:off x="312023" y="1287136"/>
            <a:ext cx="5885577" cy="2297599"/>
          </a:xfrm>
        </p:spPr>
        <p:txBody>
          <a:bodyPr>
            <a:normAutofit fontScale="92500" lnSpcReduction="10000"/>
          </a:bodyPr>
          <a:lstStyle/>
          <a:p>
            <a:r>
              <a:rPr kumimoji="1" lang="ja-JP" altLang="en-US" sz="2600" dirty="0"/>
              <a:t>首都圏の変遷</a:t>
            </a:r>
            <a:endParaRPr kumimoji="1" lang="en-US" altLang="ja-JP" sz="2600" dirty="0"/>
          </a:p>
          <a:p>
            <a:pPr marL="0" indent="0">
              <a:buNone/>
            </a:pPr>
            <a:r>
              <a:rPr lang="ja-JP" altLang="en-US" sz="2200" b="0" dirty="0"/>
              <a:t>日本は昭和から平成にかけて急成長を遂げ、街並みも大きく変わりました。東京湾を中心に、どのように変遷を遂げたかを確認してみましょう。</a:t>
            </a:r>
            <a:endParaRPr lang="en-US" altLang="ja-JP" sz="2200" b="0" dirty="0"/>
          </a:p>
          <a:p>
            <a:pPr marL="0" indent="0">
              <a:buNone/>
            </a:pPr>
            <a:endParaRPr lang="en-US" altLang="ja-JP" sz="2000" b="0" dirty="0"/>
          </a:p>
          <a:p>
            <a:pPr marL="0" indent="0">
              <a:buNone/>
            </a:pPr>
            <a:r>
              <a:rPr lang="en-US" altLang="ja-JP" sz="2200" b="0" dirty="0"/>
              <a:t>	</a:t>
            </a:r>
            <a:r>
              <a:rPr lang="en-US" altLang="ja-JP" sz="2200" b="0" dirty="0">
                <a:solidFill>
                  <a:schemeClr val="accent4"/>
                </a:solidFill>
              </a:rPr>
              <a:t>[Find</a:t>
            </a:r>
            <a:r>
              <a:rPr lang="ja-JP" altLang="en-US" sz="2200" b="0" dirty="0">
                <a:solidFill>
                  <a:schemeClr val="accent4"/>
                </a:solidFill>
              </a:rPr>
              <a:t> </a:t>
            </a:r>
            <a:r>
              <a:rPr lang="en-US" altLang="ja-JP" sz="2200" b="0" dirty="0">
                <a:solidFill>
                  <a:schemeClr val="accent4"/>
                </a:solidFill>
              </a:rPr>
              <a:t>a</a:t>
            </a:r>
            <a:r>
              <a:rPr lang="ja-JP" altLang="en-US" sz="2200" b="0" dirty="0">
                <a:solidFill>
                  <a:schemeClr val="accent4"/>
                </a:solidFill>
              </a:rPr>
              <a:t> </a:t>
            </a:r>
            <a:r>
              <a:rPr lang="en-US" altLang="ja-JP" sz="2200" b="0" dirty="0">
                <a:solidFill>
                  <a:schemeClr val="accent4"/>
                </a:solidFill>
              </a:rPr>
              <a:t>place](</a:t>
            </a:r>
            <a:r>
              <a:rPr lang="ja-JP" altLang="en-US" sz="2200" b="0" dirty="0">
                <a:solidFill>
                  <a:schemeClr val="accent4"/>
                </a:solidFill>
              </a:rPr>
              <a:t>検索ボックス</a:t>
            </a:r>
            <a:r>
              <a:rPr lang="en-US" altLang="ja-JP" sz="2200" b="0" dirty="0">
                <a:solidFill>
                  <a:schemeClr val="accent4"/>
                </a:solidFill>
              </a:rPr>
              <a:t>)</a:t>
            </a:r>
            <a:r>
              <a:rPr lang="ja-JP" altLang="en-US" sz="2200" b="0" dirty="0">
                <a:solidFill>
                  <a:schemeClr val="accent4"/>
                </a:solidFill>
              </a:rPr>
              <a:t>     に「東京</a:t>
            </a:r>
            <a:r>
              <a:rPr lang="en-US" altLang="ja-JP" sz="2200" b="0" dirty="0">
                <a:solidFill>
                  <a:schemeClr val="accent4"/>
                </a:solidFill>
              </a:rPr>
              <a:t>	</a:t>
            </a:r>
            <a:r>
              <a:rPr lang="ja-JP" altLang="en-US" sz="2200" b="0" dirty="0">
                <a:solidFill>
                  <a:schemeClr val="accent4"/>
                </a:solidFill>
              </a:rPr>
              <a:t>湾」と入力して移動します。</a:t>
            </a:r>
            <a:endParaRPr kumimoji="1" lang="en-US" altLang="ja-JP" sz="2200" b="0" dirty="0">
              <a:solidFill>
                <a:schemeClr val="accent4"/>
              </a:solidFill>
            </a:endParaRPr>
          </a:p>
        </p:txBody>
      </p:sp>
      <p:pic>
        <p:nvPicPr>
          <p:cNvPr id="6" name="図 5">
            <a:extLst>
              <a:ext uri="{FF2B5EF4-FFF2-40B4-BE49-F238E27FC236}">
                <a16:creationId xmlns:a16="http://schemas.microsoft.com/office/drawing/2014/main" id="{0106032F-A9E4-43A8-9F4A-A8E5EF33B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1" y="4922061"/>
            <a:ext cx="2713258" cy="1792542"/>
          </a:xfrm>
          <a:prstGeom prst="rect">
            <a:avLst/>
          </a:prstGeom>
        </p:spPr>
      </p:pic>
      <p:sp>
        <p:nvSpPr>
          <p:cNvPr id="12" name="コンテンツ プレースホルダー 2">
            <a:extLst>
              <a:ext uri="{FF2B5EF4-FFF2-40B4-BE49-F238E27FC236}">
                <a16:creationId xmlns:a16="http://schemas.microsoft.com/office/drawing/2014/main" id="{12B9B336-3B09-40BE-A796-44DB059FEDB4}"/>
              </a:ext>
            </a:extLst>
          </p:cNvPr>
          <p:cNvSpPr txBox="1">
            <a:spLocks/>
          </p:cNvSpPr>
          <p:nvPr/>
        </p:nvSpPr>
        <p:spPr>
          <a:xfrm>
            <a:off x="302414" y="5075777"/>
            <a:ext cx="5785052" cy="1610909"/>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r>
              <a:rPr lang="ja-JP" altLang="en-US" sz="2600" dirty="0"/>
              <a:t>羽田空港周辺湾岸域の変遷</a:t>
            </a:r>
            <a:endParaRPr lang="en-US" altLang="ja-JP" sz="2600" dirty="0"/>
          </a:p>
          <a:p>
            <a:pPr marL="0" indent="0">
              <a:buNone/>
            </a:pPr>
            <a:r>
              <a:rPr lang="ja-JP" altLang="en-US" sz="2000" b="0" dirty="0"/>
              <a:t>国内で利用者数</a:t>
            </a:r>
            <a:r>
              <a:rPr lang="en-US" altLang="ja-JP" sz="2000" b="0" dirty="0"/>
              <a:t>1</a:t>
            </a:r>
            <a:r>
              <a:rPr lang="ja-JP" altLang="en-US" sz="2000" b="0" dirty="0"/>
              <a:t>位を誇る羽田空港は、実は埋め立て地の上に建設されており、その面積は少しずつ拡大してきました。</a:t>
            </a:r>
            <a:r>
              <a:rPr lang="ja-JP" altLang="en-US" sz="2000" dirty="0"/>
              <a:t>→次スライドへ</a:t>
            </a:r>
            <a:endParaRPr lang="en-US" altLang="ja-JP" sz="2000" dirty="0">
              <a:solidFill>
                <a:schemeClr val="accent4"/>
              </a:solidFill>
            </a:endParaRPr>
          </a:p>
        </p:txBody>
      </p:sp>
      <p:pic>
        <p:nvPicPr>
          <p:cNvPr id="13" name="図 12">
            <a:extLst>
              <a:ext uri="{FF2B5EF4-FFF2-40B4-BE49-F238E27FC236}">
                <a16:creationId xmlns:a16="http://schemas.microsoft.com/office/drawing/2014/main" id="{E4EC7FEA-CDC9-4296-8EF7-DEA176B0A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6138" y="1287136"/>
            <a:ext cx="2774719" cy="2059585"/>
          </a:xfrm>
          <a:prstGeom prst="rect">
            <a:avLst/>
          </a:prstGeom>
        </p:spPr>
      </p:pic>
      <p:sp>
        <p:nvSpPr>
          <p:cNvPr id="15" name="コンテンツ プレースホルダー 2">
            <a:extLst>
              <a:ext uri="{FF2B5EF4-FFF2-40B4-BE49-F238E27FC236}">
                <a16:creationId xmlns:a16="http://schemas.microsoft.com/office/drawing/2014/main" id="{E238536D-8DB7-4A27-9493-895ED079BEE6}"/>
              </a:ext>
            </a:extLst>
          </p:cNvPr>
          <p:cNvSpPr txBox="1">
            <a:spLocks/>
          </p:cNvSpPr>
          <p:nvPr/>
        </p:nvSpPr>
        <p:spPr>
          <a:xfrm>
            <a:off x="285720" y="3511279"/>
            <a:ext cx="8718580" cy="1450084"/>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None/>
            </a:pPr>
            <a:r>
              <a:rPr lang="en-US" altLang="ja-JP" sz="2000" b="0" dirty="0">
                <a:solidFill>
                  <a:schemeClr val="accent4"/>
                </a:solidFill>
              </a:rPr>
              <a:t>	[Renderer] </a:t>
            </a:r>
            <a:r>
              <a:rPr lang="ja-JP" altLang="en-US" sz="2000" b="0" dirty="0">
                <a:solidFill>
                  <a:schemeClr val="accent4"/>
                </a:solidFill>
              </a:rPr>
              <a:t>タブ       で </a:t>
            </a:r>
            <a:r>
              <a:rPr lang="en-US" altLang="ja-JP" sz="2000" b="0" dirty="0">
                <a:solidFill>
                  <a:schemeClr val="accent4"/>
                </a:solidFill>
              </a:rPr>
              <a:t>[Urban</a:t>
            </a:r>
            <a:r>
              <a:rPr lang="ja-JP" altLang="en-US" sz="2000" b="0" dirty="0">
                <a:solidFill>
                  <a:schemeClr val="accent4"/>
                </a:solidFill>
              </a:rPr>
              <a:t> </a:t>
            </a:r>
            <a:r>
              <a:rPr lang="en-US" altLang="ja-JP" sz="2000" b="0" dirty="0">
                <a:solidFill>
                  <a:schemeClr val="accent4"/>
                </a:solidFill>
              </a:rPr>
              <a:t>Index]</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で「</a:t>
            </a:r>
            <a:r>
              <a:rPr lang="en-US" altLang="ja-JP" sz="2000" b="0" dirty="0">
                <a:solidFill>
                  <a:schemeClr val="accent4"/>
                </a:solidFill>
              </a:rPr>
              <a:t>2018</a:t>
            </a:r>
            <a:r>
              <a:rPr lang="ja-JP" altLang="en-US" sz="2000" b="0" dirty="0">
                <a:solidFill>
                  <a:schemeClr val="accent4"/>
                </a:solidFill>
              </a:rPr>
              <a:t>年</a:t>
            </a:r>
            <a:r>
              <a:rPr lang="en-US" altLang="ja-JP" sz="2000" b="0" dirty="0">
                <a:solidFill>
                  <a:schemeClr val="accent4"/>
                </a:solidFill>
              </a:rPr>
              <a:t>1</a:t>
            </a:r>
            <a:r>
              <a:rPr lang="ja-JP" altLang="en-US" sz="2000" b="0" dirty="0">
                <a:solidFill>
                  <a:schemeClr val="accent4"/>
                </a:solidFill>
              </a:rPr>
              <a:t>月</a:t>
            </a:r>
            <a:r>
              <a:rPr lang="en-US" altLang="ja-JP" sz="2000" b="0" dirty="0">
                <a:solidFill>
                  <a:schemeClr val="accent4"/>
                </a:solidFill>
              </a:rPr>
              <a:t>2</a:t>
            </a:r>
            <a:r>
              <a:rPr lang="ja-JP" altLang="en-US" sz="2000" b="0" dirty="0">
                <a:solidFill>
                  <a:schemeClr val="accent4"/>
                </a:solidFill>
              </a:rPr>
              <a:t>日」の画像を固定し </a:t>
            </a:r>
            <a:r>
              <a:rPr lang="en-US" altLang="ja-JP" sz="2000" b="0" dirty="0">
                <a:solidFill>
                  <a:schemeClr val="accent4"/>
                </a:solidFill>
              </a:rPr>
              <a:t>(</a:t>
            </a:r>
            <a:r>
              <a:rPr lang="ja-JP" altLang="en-US" sz="2000" b="0" dirty="0">
                <a:solidFill>
                  <a:schemeClr val="accent4"/>
                </a:solidFill>
              </a:rPr>
              <a:t>     </a:t>
            </a:r>
            <a:r>
              <a:rPr lang="en-US" altLang="ja-JP" sz="2000" b="0" dirty="0">
                <a:solidFill>
                  <a:schemeClr val="accent4"/>
                </a:solidFill>
              </a:rPr>
              <a:t>)	</a:t>
            </a:r>
            <a:r>
              <a:rPr lang="ja-JP" altLang="en-US" sz="2000" b="0" dirty="0">
                <a:solidFill>
                  <a:schemeClr val="accent4"/>
                </a:solidFill>
              </a:rPr>
              <a:t>そのまま「</a:t>
            </a:r>
            <a:r>
              <a:rPr lang="en-US" altLang="ja-JP" sz="2000" b="0" dirty="0">
                <a:solidFill>
                  <a:schemeClr val="accent4"/>
                </a:solidFill>
              </a:rPr>
              <a:t>1987</a:t>
            </a:r>
            <a:r>
              <a:rPr lang="ja-JP" altLang="en-US" sz="2000" b="0" dirty="0">
                <a:solidFill>
                  <a:schemeClr val="accent4"/>
                </a:solidFill>
              </a:rPr>
              <a:t>年</a:t>
            </a:r>
            <a:r>
              <a:rPr lang="en-US" altLang="ja-JP" sz="2000" b="0" dirty="0">
                <a:solidFill>
                  <a:schemeClr val="accent4"/>
                </a:solidFill>
              </a:rPr>
              <a:t>5</a:t>
            </a:r>
            <a:r>
              <a:rPr lang="ja-JP" altLang="en-US" sz="2000" b="0" dirty="0">
                <a:solidFill>
                  <a:schemeClr val="accent4"/>
                </a:solidFill>
              </a:rPr>
              <a:t>月</a:t>
            </a:r>
            <a:r>
              <a:rPr lang="en-US" altLang="ja-JP" sz="2000" b="0" dirty="0">
                <a:solidFill>
                  <a:schemeClr val="accent4"/>
                </a:solidFill>
              </a:rPr>
              <a:t>21</a:t>
            </a:r>
            <a:r>
              <a:rPr lang="ja-JP" altLang="en-US" sz="2000" b="0" dirty="0">
                <a:solidFill>
                  <a:schemeClr val="accent4"/>
                </a:solidFill>
              </a:rPr>
              <a:t>日」の画像を表示します。</a:t>
            </a:r>
            <a:endParaRPr lang="en-US" altLang="ja-JP" sz="2000" b="0" dirty="0">
              <a:solidFill>
                <a:schemeClr val="accent4"/>
              </a:solidFill>
            </a:endParaRPr>
          </a:p>
          <a:p>
            <a:pPr marL="0" indent="0">
              <a:buNone/>
            </a:pPr>
            <a:r>
              <a:rPr lang="en-US" altLang="ja-JP" sz="2000" b="0" dirty="0">
                <a:solidFill>
                  <a:schemeClr val="accent4"/>
                </a:solidFill>
              </a:rPr>
              <a:t>	[Swipe]</a:t>
            </a:r>
            <a:r>
              <a:rPr lang="ja-JP" altLang="en-US" sz="2000" b="0" dirty="0">
                <a:solidFill>
                  <a:schemeClr val="accent4"/>
                </a:solidFill>
              </a:rPr>
              <a:t> タブ       で二時期の変遷を確認します。</a:t>
            </a:r>
            <a:endParaRPr lang="en-US" altLang="ja-JP" sz="2000" b="0" dirty="0">
              <a:solidFill>
                <a:schemeClr val="accent4"/>
              </a:solidFill>
            </a:endParaRPr>
          </a:p>
        </p:txBody>
      </p:sp>
      <p:pic>
        <p:nvPicPr>
          <p:cNvPr id="17" name="図 16">
            <a:extLst>
              <a:ext uri="{FF2B5EF4-FFF2-40B4-BE49-F238E27FC236}">
                <a16:creationId xmlns:a16="http://schemas.microsoft.com/office/drawing/2014/main" id="{580ED282-47D4-45F4-89EA-2A938078B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0411" y="3584735"/>
            <a:ext cx="389791" cy="277183"/>
          </a:xfrm>
          <a:prstGeom prst="rect">
            <a:avLst/>
          </a:prstGeom>
        </p:spPr>
      </p:pic>
      <p:pic>
        <p:nvPicPr>
          <p:cNvPr id="19" name="図 18">
            <a:extLst>
              <a:ext uri="{FF2B5EF4-FFF2-40B4-BE49-F238E27FC236}">
                <a16:creationId xmlns:a16="http://schemas.microsoft.com/office/drawing/2014/main" id="{34CF6B9B-B8BF-4258-9E70-8354A8D6C0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9983" y="3925641"/>
            <a:ext cx="343362" cy="263511"/>
          </a:xfrm>
          <a:prstGeom prst="rect">
            <a:avLst/>
          </a:prstGeom>
        </p:spPr>
      </p:pic>
      <p:pic>
        <p:nvPicPr>
          <p:cNvPr id="20" name="図 19">
            <a:extLst>
              <a:ext uri="{FF2B5EF4-FFF2-40B4-BE49-F238E27FC236}">
                <a16:creationId xmlns:a16="http://schemas.microsoft.com/office/drawing/2014/main" id="{DD4972DC-571B-4F64-BDC4-19630065F4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2693" y="3914521"/>
            <a:ext cx="342900" cy="285750"/>
          </a:xfrm>
          <a:prstGeom prst="rect">
            <a:avLst/>
          </a:prstGeom>
        </p:spPr>
      </p:pic>
      <p:pic>
        <p:nvPicPr>
          <p:cNvPr id="21" name="図 20">
            <a:extLst>
              <a:ext uri="{FF2B5EF4-FFF2-40B4-BE49-F238E27FC236}">
                <a16:creationId xmlns:a16="http://schemas.microsoft.com/office/drawing/2014/main" id="{E7F69B9C-1123-40CB-B475-2E0AACE6F0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0733" y="4548225"/>
            <a:ext cx="389678" cy="297573"/>
          </a:xfrm>
          <a:prstGeom prst="rect">
            <a:avLst/>
          </a:prstGeom>
        </p:spPr>
      </p:pic>
      <p:sp>
        <p:nvSpPr>
          <p:cNvPr id="5" name="スライド番号プレースホルダー 4">
            <a:extLst>
              <a:ext uri="{FF2B5EF4-FFF2-40B4-BE49-F238E27FC236}">
                <a16:creationId xmlns:a16="http://schemas.microsoft.com/office/drawing/2014/main" id="{DBE22D71-E1CC-441B-A925-8D7A68036D30}"/>
              </a:ext>
            </a:extLst>
          </p:cNvPr>
          <p:cNvSpPr>
            <a:spLocks noGrp="1"/>
          </p:cNvSpPr>
          <p:nvPr>
            <p:ph type="sldNum" sz="quarter" idx="12"/>
          </p:nvPr>
        </p:nvSpPr>
        <p:spPr/>
        <p:txBody>
          <a:bodyPr/>
          <a:lstStyle/>
          <a:p>
            <a:fld id="{F7E94DEF-D429-47B4-8E0F-58CD298B3C00}" type="slidenum">
              <a:rPr kumimoji="1" lang="ja-JP" altLang="en-US" smtClean="0"/>
              <a:t>31</a:t>
            </a:fld>
            <a:endParaRPr kumimoji="1" lang="ja-JP" altLang="en-US"/>
          </a:p>
        </p:txBody>
      </p:sp>
      <p:pic>
        <p:nvPicPr>
          <p:cNvPr id="23" name="グラフィックス 22" descr="羅針盤">
            <a:extLst>
              <a:ext uri="{FF2B5EF4-FFF2-40B4-BE49-F238E27FC236}">
                <a16:creationId xmlns:a16="http://schemas.microsoft.com/office/drawing/2014/main" id="{2A8578B9-334A-4E1C-98AC-83D542CA97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3856921"/>
            <a:ext cx="416128" cy="416128"/>
          </a:xfrm>
          <a:prstGeom prst="rect">
            <a:avLst/>
          </a:prstGeom>
        </p:spPr>
      </p:pic>
      <p:pic>
        <p:nvPicPr>
          <p:cNvPr id="24" name="グラフィックス 23" descr="羅針盤">
            <a:extLst>
              <a:ext uri="{FF2B5EF4-FFF2-40B4-BE49-F238E27FC236}">
                <a16:creationId xmlns:a16="http://schemas.microsoft.com/office/drawing/2014/main" id="{F7C7F522-D98D-45E4-B588-87389316FE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3465513"/>
            <a:ext cx="416128" cy="416128"/>
          </a:xfrm>
          <a:prstGeom prst="rect">
            <a:avLst/>
          </a:prstGeom>
        </p:spPr>
      </p:pic>
      <p:pic>
        <p:nvPicPr>
          <p:cNvPr id="25" name="グラフィックス 24" descr="羅針盤">
            <a:extLst>
              <a:ext uri="{FF2B5EF4-FFF2-40B4-BE49-F238E27FC236}">
                <a16:creationId xmlns:a16="http://schemas.microsoft.com/office/drawing/2014/main" id="{021CB778-82CD-44A6-B5D0-B93EBFAD31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4488947"/>
            <a:ext cx="416128" cy="416128"/>
          </a:xfrm>
          <a:prstGeom prst="rect">
            <a:avLst/>
          </a:prstGeom>
        </p:spPr>
      </p:pic>
      <p:pic>
        <p:nvPicPr>
          <p:cNvPr id="26" name="グラフィックス 25" descr="羅針盤">
            <a:extLst>
              <a:ext uri="{FF2B5EF4-FFF2-40B4-BE49-F238E27FC236}">
                <a16:creationId xmlns:a16="http://schemas.microsoft.com/office/drawing/2014/main" id="{89E4895D-0272-4EBB-A9F3-B1EE15ECCB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5690" y="2775270"/>
            <a:ext cx="416128" cy="416128"/>
          </a:xfrm>
          <a:prstGeom prst="rect">
            <a:avLst/>
          </a:prstGeom>
        </p:spPr>
      </p:pic>
      <p:pic>
        <p:nvPicPr>
          <p:cNvPr id="18" name="図 17">
            <a:extLst>
              <a:ext uri="{FF2B5EF4-FFF2-40B4-BE49-F238E27FC236}">
                <a16:creationId xmlns:a16="http://schemas.microsoft.com/office/drawing/2014/main" id="{30BCADC9-196D-4654-9538-42FBDE3225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19600" y="2830572"/>
            <a:ext cx="266700" cy="266700"/>
          </a:xfrm>
          <a:prstGeom prst="rect">
            <a:avLst/>
          </a:prstGeom>
        </p:spPr>
      </p:pic>
    </p:spTree>
    <p:extLst>
      <p:ext uri="{BB962C8B-B14F-4D97-AF65-F5344CB8AC3E}">
        <p14:creationId xmlns:p14="http://schemas.microsoft.com/office/powerpoint/2010/main" val="1603632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859990-4A68-4A7F-9350-870750CCF1CE}"/>
              </a:ext>
            </a:extLst>
          </p:cNvPr>
          <p:cNvSpPr>
            <a:spLocks noGrp="1"/>
          </p:cNvSpPr>
          <p:nvPr>
            <p:ph type="title"/>
          </p:nvPr>
        </p:nvSpPr>
        <p:spPr/>
        <p:txBody>
          <a:bodyPr/>
          <a:lstStyle/>
          <a:p>
            <a:endParaRPr kumimoji="1" lang="ja-JP" altLang="en-US"/>
          </a:p>
        </p:txBody>
      </p:sp>
      <p:sp>
        <p:nvSpPr>
          <p:cNvPr id="3" name="スライド番号プレースホルダー 2">
            <a:extLst>
              <a:ext uri="{FF2B5EF4-FFF2-40B4-BE49-F238E27FC236}">
                <a16:creationId xmlns:a16="http://schemas.microsoft.com/office/drawing/2014/main" id="{A75EAA45-071C-419F-A81B-5580C45CD57B}"/>
              </a:ext>
            </a:extLst>
          </p:cNvPr>
          <p:cNvSpPr>
            <a:spLocks noGrp="1"/>
          </p:cNvSpPr>
          <p:nvPr>
            <p:ph type="sldNum" sz="quarter" idx="12"/>
          </p:nvPr>
        </p:nvSpPr>
        <p:spPr/>
        <p:txBody>
          <a:bodyPr/>
          <a:lstStyle/>
          <a:p>
            <a:fld id="{F7E94DEF-D429-47B4-8E0F-58CD298B3C00}" type="slidenum">
              <a:rPr kumimoji="1" lang="ja-JP" altLang="en-US" smtClean="0"/>
              <a:t>32</a:t>
            </a:fld>
            <a:endParaRPr kumimoji="1" lang="ja-JP" altLang="en-US"/>
          </a:p>
        </p:txBody>
      </p:sp>
      <p:pic>
        <p:nvPicPr>
          <p:cNvPr id="6" name="コンテンツ プレースホルダー 5">
            <a:extLst>
              <a:ext uri="{FF2B5EF4-FFF2-40B4-BE49-F238E27FC236}">
                <a16:creationId xmlns:a16="http://schemas.microsoft.com/office/drawing/2014/main" id="{FD262A56-6730-460D-ABE1-FED3F9CF959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244106"/>
            <a:ext cx="9144000" cy="6328166"/>
          </a:xfrm>
        </p:spPr>
      </p:pic>
      <p:sp>
        <p:nvSpPr>
          <p:cNvPr id="7" name="正方形/長方形 6">
            <a:extLst>
              <a:ext uri="{FF2B5EF4-FFF2-40B4-BE49-F238E27FC236}">
                <a16:creationId xmlns:a16="http://schemas.microsoft.com/office/drawing/2014/main" id="{B5A5DE5E-3964-4C1B-8874-E5952DC33FA8}"/>
              </a:ext>
            </a:extLst>
          </p:cNvPr>
          <p:cNvSpPr/>
          <p:nvPr/>
        </p:nvSpPr>
        <p:spPr>
          <a:xfrm>
            <a:off x="1543100" y="861615"/>
            <a:ext cx="908000" cy="2305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554BE6AD-8583-4DF5-BD41-F415C151ADC7}"/>
              </a:ext>
            </a:extLst>
          </p:cNvPr>
          <p:cNvSpPr/>
          <p:nvPr/>
        </p:nvSpPr>
        <p:spPr>
          <a:xfrm>
            <a:off x="5137200" y="3946330"/>
            <a:ext cx="590500" cy="270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17577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コンテンツ プレースホルダー 21">
            <a:extLst>
              <a:ext uri="{FF2B5EF4-FFF2-40B4-BE49-F238E27FC236}">
                <a16:creationId xmlns:a16="http://schemas.microsoft.com/office/drawing/2014/main" id="{565A0897-3D46-4412-8D43-78E23706C3D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196544"/>
            <a:ext cx="9144000" cy="6436832"/>
          </a:xfrm>
        </p:spPr>
      </p:pic>
      <p:sp>
        <p:nvSpPr>
          <p:cNvPr id="3" name="スライド番号プレースホルダー 2">
            <a:extLst>
              <a:ext uri="{FF2B5EF4-FFF2-40B4-BE49-F238E27FC236}">
                <a16:creationId xmlns:a16="http://schemas.microsoft.com/office/drawing/2014/main" id="{4ADFCD9E-80CF-4DED-8ADA-2FD6A47AF8AE}"/>
              </a:ext>
            </a:extLst>
          </p:cNvPr>
          <p:cNvSpPr>
            <a:spLocks noGrp="1"/>
          </p:cNvSpPr>
          <p:nvPr>
            <p:ph type="sldNum" sz="quarter" idx="12"/>
          </p:nvPr>
        </p:nvSpPr>
        <p:spPr/>
        <p:txBody>
          <a:bodyPr/>
          <a:lstStyle/>
          <a:p>
            <a:fld id="{F7E94DEF-D429-47B4-8E0F-58CD298B3C00}" type="slidenum">
              <a:rPr kumimoji="1" lang="ja-JP" altLang="en-US" smtClean="0"/>
              <a:t>33</a:t>
            </a:fld>
            <a:endParaRPr kumimoji="1" lang="ja-JP" altLang="en-US"/>
          </a:p>
        </p:txBody>
      </p:sp>
      <p:sp>
        <p:nvSpPr>
          <p:cNvPr id="7" name="正方形/長方形 6">
            <a:extLst>
              <a:ext uri="{FF2B5EF4-FFF2-40B4-BE49-F238E27FC236}">
                <a16:creationId xmlns:a16="http://schemas.microsoft.com/office/drawing/2014/main" id="{26094FFB-C912-4FED-9648-FC9C84F352AC}"/>
              </a:ext>
            </a:extLst>
          </p:cNvPr>
          <p:cNvSpPr/>
          <p:nvPr/>
        </p:nvSpPr>
        <p:spPr>
          <a:xfrm>
            <a:off x="108000" y="613874"/>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4D5DC3D4-4D99-4398-9468-1418D8009BC8}"/>
              </a:ext>
            </a:extLst>
          </p:cNvPr>
          <p:cNvSpPr/>
          <p:nvPr/>
        </p:nvSpPr>
        <p:spPr>
          <a:xfrm>
            <a:off x="6965431" y="3667184"/>
            <a:ext cx="1136600" cy="203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487000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9">
            <a:extLst>
              <a:ext uri="{FF2B5EF4-FFF2-40B4-BE49-F238E27FC236}">
                <a16:creationId xmlns:a16="http://schemas.microsoft.com/office/drawing/2014/main" id="{40868D92-1A5B-4409-92D2-38D0BEF3FC53}"/>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196545"/>
            <a:ext cx="9144000" cy="6436831"/>
          </a:xfrm>
        </p:spPr>
      </p:pic>
      <p:sp>
        <p:nvSpPr>
          <p:cNvPr id="3" name="スライド番号プレースホルダー 2">
            <a:extLst>
              <a:ext uri="{FF2B5EF4-FFF2-40B4-BE49-F238E27FC236}">
                <a16:creationId xmlns:a16="http://schemas.microsoft.com/office/drawing/2014/main" id="{49403C40-75C3-4EE2-AFCC-39F7D3BADDEA}"/>
              </a:ext>
            </a:extLst>
          </p:cNvPr>
          <p:cNvSpPr>
            <a:spLocks noGrp="1"/>
          </p:cNvSpPr>
          <p:nvPr>
            <p:ph type="sldNum" sz="quarter" idx="12"/>
          </p:nvPr>
        </p:nvSpPr>
        <p:spPr/>
        <p:txBody>
          <a:bodyPr/>
          <a:lstStyle/>
          <a:p>
            <a:fld id="{F7E94DEF-D429-47B4-8E0F-58CD298B3C00}" type="slidenum">
              <a:rPr kumimoji="1" lang="ja-JP" altLang="en-US" smtClean="0"/>
              <a:t>34</a:t>
            </a:fld>
            <a:endParaRPr kumimoji="1" lang="ja-JP" altLang="en-US"/>
          </a:p>
        </p:txBody>
      </p:sp>
      <p:sp>
        <p:nvSpPr>
          <p:cNvPr id="7" name="正方形/長方形 6">
            <a:extLst>
              <a:ext uri="{FF2B5EF4-FFF2-40B4-BE49-F238E27FC236}">
                <a16:creationId xmlns:a16="http://schemas.microsoft.com/office/drawing/2014/main" id="{57E23D9B-6938-43C9-9DE0-294161064470}"/>
              </a:ext>
            </a:extLst>
          </p:cNvPr>
          <p:cNvSpPr/>
          <p:nvPr/>
        </p:nvSpPr>
        <p:spPr>
          <a:xfrm>
            <a:off x="94352" y="1007032"/>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7F667BD5-24EF-4E61-9E23-847A24A8DAC2}"/>
              </a:ext>
            </a:extLst>
          </p:cNvPr>
          <p:cNvSpPr/>
          <p:nvPr/>
        </p:nvSpPr>
        <p:spPr>
          <a:xfrm>
            <a:off x="6120542" y="966499"/>
            <a:ext cx="1911300" cy="4244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143006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a:extLst>
              <a:ext uri="{FF2B5EF4-FFF2-40B4-BE49-F238E27FC236}">
                <a16:creationId xmlns:a16="http://schemas.microsoft.com/office/drawing/2014/main" id="{BD2A73FB-1500-4610-80F4-3A52CA67A378}"/>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148231"/>
            <a:ext cx="9144000" cy="6436832"/>
          </a:xfrm>
        </p:spPr>
      </p:pic>
      <p:sp>
        <p:nvSpPr>
          <p:cNvPr id="3" name="スライド番号プレースホルダー 2">
            <a:extLst>
              <a:ext uri="{FF2B5EF4-FFF2-40B4-BE49-F238E27FC236}">
                <a16:creationId xmlns:a16="http://schemas.microsoft.com/office/drawing/2014/main" id="{2475B1ED-1C7F-431E-9281-E34A72DFFD4D}"/>
              </a:ext>
            </a:extLst>
          </p:cNvPr>
          <p:cNvSpPr>
            <a:spLocks noGrp="1"/>
          </p:cNvSpPr>
          <p:nvPr>
            <p:ph type="sldNum" sz="quarter" idx="12"/>
          </p:nvPr>
        </p:nvSpPr>
        <p:spPr/>
        <p:txBody>
          <a:bodyPr/>
          <a:lstStyle/>
          <a:p>
            <a:fld id="{F7E94DEF-D429-47B4-8E0F-58CD298B3C00}" type="slidenum">
              <a:rPr kumimoji="1" lang="ja-JP" altLang="en-US" smtClean="0"/>
              <a:t>35</a:t>
            </a:fld>
            <a:endParaRPr kumimoji="1" lang="ja-JP" altLang="en-US"/>
          </a:p>
        </p:txBody>
      </p:sp>
      <p:sp>
        <p:nvSpPr>
          <p:cNvPr id="7" name="正方形/長方形 6">
            <a:extLst>
              <a:ext uri="{FF2B5EF4-FFF2-40B4-BE49-F238E27FC236}">
                <a16:creationId xmlns:a16="http://schemas.microsoft.com/office/drawing/2014/main" id="{C6878D31-6F8C-4DD3-9B7E-C16F8D97B0B3}"/>
              </a:ext>
            </a:extLst>
          </p:cNvPr>
          <p:cNvSpPr/>
          <p:nvPr/>
        </p:nvSpPr>
        <p:spPr>
          <a:xfrm>
            <a:off x="80704" y="952440"/>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正方形/長方形 7">
            <a:extLst>
              <a:ext uri="{FF2B5EF4-FFF2-40B4-BE49-F238E27FC236}">
                <a16:creationId xmlns:a16="http://schemas.microsoft.com/office/drawing/2014/main" id="{C4DD4785-69E8-4C08-AC7D-CAC67055279C}"/>
              </a:ext>
            </a:extLst>
          </p:cNvPr>
          <p:cNvSpPr/>
          <p:nvPr/>
        </p:nvSpPr>
        <p:spPr>
          <a:xfrm>
            <a:off x="80704" y="1336398"/>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正方形/長方形 8">
            <a:extLst>
              <a:ext uri="{FF2B5EF4-FFF2-40B4-BE49-F238E27FC236}">
                <a16:creationId xmlns:a16="http://schemas.microsoft.com/office/drawing/2014/main" id="{70FA1C67-7406-49B6-97A3-6727B292AF4A}"/>
              </a:ext>
            </a:extLst>
          </p:cNvPr>
          <p:cNvSpPr/>
          <p:nvPr/>
        </p:nvSpPr>
        <p:spPr>
          <a:xfrm>
            <a:off x="3902456" y="3217686"/>
            <a:ext cx="628600" cy="604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四角形: 角を丸くする 9">
            <a:extLst>
              <a:ext uri="{FF2B5EF4-FFF2-40B4-BE49-F238E27FC236}">
                <a16:creationId xmlns:a16="http://schemas.microsoft.com/office/drawing/2014/main" id="{749D6210-AD45-4F53-8547-130E7A1DE166}"/>
              </a:ext>
            </a:extLst>
          </p:cNvPr>
          <p:cNvSpPr/>
          <p:nvPr/>
        </p:nvSpPr>
        <p:spPr>
          <a:xfrm>
            <a:off x="1427660" y="5365722"/>
            <a:ext cx="2333625" cy="617495"/>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t>1</a:t>
            </a:r>
            <a:r>
              <a:rPr kumimoji="1" lang="ja-JP" altLang="en-US" dirty="0"/>
              <a:t>枚目</a:t>
            </a:r>
            <a:endParaRPr kumimoji="1" lang="en-US" altLang="ja-JP" dirty="0"/>
          </a:p>
          <a:p>
            <a:pPr algn="ctr"/>
            <a:r>
              <a:rPr kumimoji="1" lang="ja-JP" altLang="en-US" dirty="0"/>
              <a:t>（</a:t>
            </a:r>
            <a:r>
              <a:rPr kumimoji="1" lang="en-US" altLang="ja-JP" dirty="0"/>
              <a:t>2018</a:t>
            </a:r>
            <a:r>
              <a:rPr kumimoji="1" lang="ja-JP" altLang="en-US" dirty="0"/>
              <a:t>年</a:t>
            </a:r>
            <a:r>
              <a:rPr lang="en-US" altLang="ja-JP" dirty="0"/>
              <a:t>1</a:t>
            </a:r>
            <a:r>
              <a:rPr kumimoji="1" lang="ja-JP" altLang="en-US" dirty="0"/>
              <a:t>月</a:t>
            </a:r>
            <a:r>
              <a:rPr lang="en-US" altLang="ja-JP" dirty="0"/>
              <a:t>2</a:t>
            </a:r>
            <a:r>
              <a:rPr kumimoji="1" lang="ja-JP" altLang="en-US" dirty="0"/>
              <a:t>日</a:t>
            </a:r>
            <a:r>
              <a:rPr kumimoji="1" lang="en-US" altLang="ja-JP" dirty="0"/>
              <a:t>)</a:t>
            </a:r>
            <a:endParaRPr kumimoji="1" lang="ja-JP" altLang="en-US" dirty="0"/>
          </a:p>
        </p:txBody>
      </p:sp>
      <p:sp>
        <p:nvSpPr>
          <p:cNvPr id="11" name="四角形: 角を丸くする 10">
            <a:extLst>
              <a:ext uri="{FF2B5EF4-FFF2-40B4-BE49-F238E27FC236}">
                <a16:creationId xmlns:a16="http://schemas.microsoft.com/office/drawing/2014/main" id="{DB836C84-5FCE-439C-8158-94E9B0413B40}"/>
              </a:ext>
            </a:extLst>
          </p:cNvPr>
          <p:cNvSpPr/>
          <p:nvPr/>
        </p:nvSpPr>
        <p:spPr>
          <a:xfrm>
            <a:off x="5783808" y="5365721"/>
            <a:ext cx="2333625" cy="617495"/>
          </a:xfrm>
          <a:prstGeom prst="round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t>2</a:t>
            </a:r>
            <a:r>
              <a:rPr kumimoji="1" lang="ja-JP" altLang="en-US" dirty="0"/>
              <a:t>枚目</a:t>
            </a:r>
            <a:endParaRPr kumimoji="1" lang="en-US" altLang="ja-JP" dirty="0"/>
          </a:p>
          <a:p>
            <a:pPr algn="ctr"/>
            <a:r>
              <a:rPr kumimoji="1" lang="ja-JP" altLang="en-US" dirty="0"/>
              <a:t>（</a:t>
            </a:r>
            <a:r>
              <a:rPr lang="en-US" altLang="ja-JP" dirty="0"/>
              <a:t>1987</a:t>
            </a:r>
            <a:r>
              <a:rPr kumimoji="1" lang="ja-JP" altLang="en-US" dirty="0"/>
              <a:t>年</a:t>
            </a:r>
            <a:r>
              <a:rPr lang="en-US" altLang="ja-JP" dirty="0"/>
              <a:t>5</a:t>
            </a:r>
            <a:r>
              <a:rPr kumimoji="1" lang="ja-JP" altLang="en-US" dirty="0"/>
              <a:t>月</a:t>
            </a:r>
            <a:r>
              <a:rPr lang="en-US" altLang="ja-JP" dirty="0"/>
              <a:t>21</a:t>
            </a:r>
            <a:r>
              <a:rPr kumimoji="1" lang="ja-JP" altLang="en-US" dirty="0"/>
              <a:t>日</a:t>
            </a:r>
            <a:r>
              <a:rPr kumimoji="1" lang="en-US" altLang="ja-JP" dirty="0"/>
              <a:t>)</a:t>
            </a:r>
            <a:endParaRPr kumimoji="1" lang="ja-JP" altLang="en-US" dirty="0"/>
          </a:p>
        </p:txBody>
      </p:sp>
    </p:spTree>
    <p:extLst>
      <p:ext uri="{BB962C8B-B14F-4D97-AF65-F5344CB8AC3E}">
        <p14:creationId xmlns:p14="http://schemas.microsoft.com/office/powerpoint/2010/main" val="2164446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449F0-D247-4021-88D4-DAD9D4964D38}"/>
              </a:ext>
            </a:extLst>
          </p:cNvPr>
          <p:cNvSpPr>
            <a:spLocks noGrp="1"/>
          </p:cNvSpPr>
          <p:nvPr>
            <p:ph type="title"/>
          </p:nvPr>
        </p:nvSpPr>
        <p:spPr/>
        <p:txBody>
          <a:bodyPr>
            <a:normAutofit/>
          </a:bodyPr>
          <a:lstStyle/>
          <a:p>
            <a:r>
              <a:rPr lang="ja-JP" altLang="en-US" sz="3200" dirty="0"/>
              <a:t>分野別 </a:t>
            </a:r>
            <a:r>
              <a:rPr lang="en-US" altLang="ja-JP" sz="3200" dirty="0"/>
              <a:t>Landsat</a:t>
            </a:r>
            <a:r>
              <a:rPr lang="ja-JP" altLang="en-US" sz="3200" dirty="0"/>
              <a:t> 活用③都市計画</a:t>
            </a:r>
            <a:endParaRPr kumimoji="1" lang="ja-JP" altLang="en-US" sz="3200" dirty="0"/>
          </a:p>
        </p:txBody>
      </p:sp>
      <p:sp>
        <p:nvSpPr>
          <p:cNvPr id="3" name="コンテンツ プレースホルダー 2">
            <a:extLst>
              <a:ext uri="{FF2B5EF4-FFF2-40B4-BE49-F238E27FC236}">
                <a16:creationId xmlns:a16="http://schemas.microsoft.com/office/drawing/2014/main" id="{8727D0DA-47FB-47C4-AD77-4D39AEB9CD55}"/>
              </a:ext>
            </a:extLst>
          </p:cNvPr>
          <p:cNvSpPr>
            <a:spLocks noGrp="1"/>
          </p:cNvSpPr>
          <p:nvPr>
            <p:ph sz="quarter" idx="13"/>
          </p:nvPr>
        </p:nvSpPr>
        <p:spPr>
          <a:xfrm>
            <a:off x="285690" y="1284964"/>
            <a:ext cx="8718580" cy="3559264"/>
          </a:xfrm>
        </p:spPr>
        <p:txBody>
          <a:bodyPr>
            <a:normAutofit lnSpcReduction="10000"/>
          </a:bodyPr>
          <a:lstStyle/>
          <a:p>
            <a:pPr marL="0" indent="0">
              <a:buNone/>
            </a:pPr>
            <a:r>
              <a:rPr lang="ja-JP" altLang="en-US" sz="2000" b="0" dirty="0"/>
              <a:t>また周辺の湾岸域も時代とともに開発されてきました。羽田空港と周辺の湾岸域の開発されたエリアを抽出してみましょう。</a:t>
            </a:r>
            <a:endParaRPr lang="en-US" altLang="ja-JP" sz="2000" b="0" dirty="0"/>
          </a:p>
          <a:p>
            <a:pPr marL="0" indent="0">
              <a:buNone/>
            </a:pPr>
            <a:r>
              <a:rPr lang="en-US" altLang="ja-JP" sz="2000" b="0" dirty="0">
                <a:solidFill>
                  <a:schemeClr val="accent4"/>
                </a:solidFill>
              </a:rPr>
              <a:t>	[Find</a:t>
            </a:r>
            <a:r>
              <a:rPr lang="ja-JP" altLang="en-US" sz="2000" b="0" dirty="0">
                <a:solidFill>
                  <a:schemeClr val="accent4"/>
                </a:solidFill>
              </a:rPr>
              <a:t> </a:t>
            </a:r>
            <a:r>
              <a:rPr lang="en-US" altLang="ja-JP" sz="2000" b="0" dirty="0">
                <a:solidFill>
                  <a:schemeClr val="accent4"/>
                </a:solidFill>
              </a:rPr>
              <a:t>a</a:t>
            </a:r>
            <a:r>
              <a:rPr lang="ja-JP" altLang="en-US" sz="2000" b="0" dirty="0">
                <a:solidFill>
                  <a:schemeClr val="accent4"/>
                </a:solidFill>
              </a:rPr>
              <a:t> </a:t>
            </a:r>
            <a:r>
              <a:rPr lang="en-US" altLang="ja-JP" sz="2000" b="0" dirty="0">
                <a:solidFill>
                  <a:schemeClr val="accent4"/>
                </a:solidFill>
              </a:rPr>
              <a:t>place](</a:t>
            </a:r>
            <a:r>
              <a:rPr lang="ja-JP" altLang="en-US" sz="2000" b="0" dirty="0">
                <a:solidFill>
                  <a:schemeClr val="accent4"/>
                </a:solidFill>
              </a:rPr>
              <a:t>検索ボックス</a:t>
            </a:r>
            <a:r>
              <a:rPr lang="en-US" altLang="ja-JP" sz="2000" b="0" dirty="0">
                <a:solidFill>
                  <a:schemeClr val="accent4"/>
                </a:solidFill>
              </a:rPr>
              <a:t>)</a:t>
            </a:r>
            <a:r>
              <a:rPr lang="ja-JP" altLang="en-US" sz="2000" b="0" dirty="0">
                <a:solidFill>
                  <a:schemeClr val="accent4"/>
                </a:solidFill>
              </a:rPr>
              <a:t>     に「羽田空港」と入力して移動し</a:t>
            </a:r>
            <a:r>
              <a:rPr lang="en-US" altLang="ja-JP" sz="2000" b="0" dirty="0">
                <a:solidFill>
                  <a:schemeClr val="accent4"/>
                </a:solidFill>
              </a:rPr>
              <a:t>	</a:t>
            </a:r>
            <a:r>
              <a:rPr lang="ja-JP" altLang="en-US" sz="2000" b="0" dirty="0">
                <a:solidFill>
                  <a:schemeClr val="accent4"/>
                </a:solidFill>
              </a:rPr>
              <a:t>ま</a:t>
            </a:r>
            <a:r>
              <a:rPr lang="en-US" altLang="ja-JP" sz="2000" b="0" dirty="0">
                <a:solidFill>
                  <a:schemeClr val="accent4"/>
                </a:solidFill>
              </a:rPr>
              <a:t>	</a:t>
            </a:r>
            <a:r>
              <a:rPr lang="ja-JP" altLang="en-US" sz="2000" b="0" dirty="0">
                <a:solidFill>
                  <a:schemeClr val="accent4"/>
                </a:solidFill>
              </a:rPr>
              <a:t>す。</a:t>
            </a:r>
            <a:endParaRPr lang="en-US" altLang="ja-JP" sz="2000" b="0" dirty="0">
              <a:solidFill>
                <a:schemeClr val="accent4"/>
              </a:solidFill>
            </a:endParaRPr>
          </a:p>
          <a:p>
            <a:pPr marL="0" indent="0">
              <a:buNone/>
            </a:pPr>
            <a:r>
              <a:rPr lang="en-US" altLang="ja-JP" sz="2000" b="0" dirty="0">
                <a:solidFill>
                  <a:schemeClr val="accent4"/>
                </a:solidFill>
              </a:rPr>
              <a:t>	[Renderer] </a:t>
            </a:r>
            <a:r>
              <a:rPr lang="ja-JP" altLang="en-US" sz="2000" b="0" dirty="0">
                <a:solidFill>
                  <a:schemeClr val="accent4"/>
                </a:solidFill>
              </a:rPr>
              <a:t>タブ      で </a:t>
            </a:r>
            <a:r>
              <a:rPr lang="en-US" altLang="ja-JP" sz="2000" b="0" dirty="0">
                <a:solidFill>
                  <a:schemeClr val="accent4"/>
                </a:solidFill>
              </a:rPr>
              <a:t>[Agriculture]</a:t>
            </a:r>
            <a:r>
              <a:rPr lang="ja-JP" altLang="en-US" sz="2000" b="0" dirty="0">
                <a:solidFill>
                  <a:schemeClr val="accent4"/>
                </a:solidFill>
              </a:rPr>
              <a:t> を選択します。</a:t>
            </a:r>
            <a:endParaRPr lang="en-US" altLang="ja-JP" sz="2000" b="0" dirty="0">
              <a:solidFill>
                <a:schemeClr val="accent4"/>
              </a:solidFill>
            </a:endParaRPr>
          </a:p>
          <a:p>
            <a:pPr marL="0" indent="0">
              <a:buNone/>
            </a:pPr>
            <a:r>
              <a:rPr lang="en-US" altLang="ja-JP" sz="2000" b="0" dirty="0">
                <a:solidFill>
                  <a:schemeClr val="accent4"/>
                </a:solidFill>
              </a:rPr>
              <a:t>	[Time</a:t>
            </a:r>
            <a:r>
              <a:rPr lang="ja-JP" altLang="en-US" sz="2000" b="0" dirty="0">
                <a:solidFill>
                  <a:schemeClr val="accent4"/>
                </a:solidFill>
              </a:rPr>
              <a:t> </a:t>
            </a:r>
            <a:r>
              <a:rPr lang="en-US" altLang="ja-JP" sz="2000" b="0" dirty="0">
                <a:solidFill>
                  <a:schemeClr val="accent4"/>
                </a:solidFill>
              </a:rPr>
              <a:t>Selector]</a:t>
            </a:r>
            <a:r>
              <a:rPr lang="ja-JP" altLang="en-US" sz="2000" b="0" dirty="0">
                <a:solidFill>
                  <a:schemeClr val="accent4"/>
                </a:solidFill>
              </a:rPr>
              <a:t> タブ      で「</a:t>
            </a:r>
            <a:r>
              <a:rPr lang="en-US" altLang="ja-JP" sz="2000" b="0" dirty="0">
                <a:solidFill>
                  <a:schemeClr val="accent4"/>
                </a:solidFill>
              </a:rPr>
              <a:t>2018</a:t>
            </a:r>
            <a:r>
              <a:rPr lang="ja-JP" altLang="en-US" sz="2000" b="0" dirty="0">
                <a:solidFill>
                  <a:schemeClr val="accent4"/>
                </a:solidFill>
              </a:rPr>
              <a:t>年</a:t>
            </a:r>
            <a:r>
              <a:rPr lang="en-US" altLang="ja-JP" sz="2000" b="0" dirty="0">
                <a:solidFill>
                  <a:schemeClr val="accent4"/>
                </a:solidFill>
              </a:rPr>
              <a:t>1</a:t>
            </a:r>
            <a:r>
              <a:rPr lang="ja-JP" altLang="en-US" sz="2000" b="0" dirty="0">
                <a:solidFill>
                  <a:schemeClr val="accent4"/>
                </a:solidFill>
              </a:rPr>
              <a:t>月</a:t>
            </a:r>
            <a:r>
              <a:rPr lang="en-US" altLang="ja-JP" sz="2000" b="0" dirty="0">
                <a:solidFill>
                  <a:schemeClr val="accent4"/>
                </a:solidFill>
              </a:rPr>
              <a:t>2</a:t>
            </a:r>
            <a:r>
              <a:rPr lang="ja-JP" altLang="en-US" sz="2000" b="0" dirty="0">
                <a:solidFill>
                  <a:schemeClr val="accent4"/>
                </a:solidFill>
              </a:rPr>
              <a:t>日」の画像を固定し </a:t>
            </a:r>
            <a:r>
              <a:rPr lang="en-US" altLang="ja-JP" sz="2000" b="0" dirty="0">
                <a:solidFill>
                  <a:schemeClr val="accent4"/>
                </a:solidFill>
              </a:rPr>
              <a:t>(</a:t>
            </a:r>
            <a:r>
              <a:rPr lang="ja-JP" altLang="en-US" sz="2000" b="0" dirty="0">
                <a:solidFill>
                  <a:schemeClr val="accent4"/>
                </a:solidFill>
              </a:rPr>
              <a:t>     </a:t>
            </a:r>
            <a:r>
              <a:rPr lang="en-US" altLang="ja-JP" sz="2000" b="0" dirty="0">
                <a:solidFill>
                  <a:schemeClr val="accent4"/>
                </a:solidFill>
              </a:rPr>
              <a:t>)	</a:t>
            </a:r>
            <a:r>
              <a:rPr lang="ja-JP" altLang="en-US" sz="2000" b="0" dirty="0">
                <a:solidFill>
                  <a:schemeClr val="accent4"/>
                </a:solidFill>
              </a:rPr>
              <a:t>そのまま「</a:t>
            </a:r>
            <a:r>
              <a:rPr lang="en-US" altLang="ja-JP" sz="2000" b="0" dirty="0">
                <a:solidFill>
                  <a:schemeClr val="accent4"/>
                </a:solidFill>
              </a:rPr>
              <a:t>1987</a:t>
            </a:r>
            <a:r>
              <a:rPr lang="ja-JP" altLang="en-US" sz="2000" b="0" dirty="0">
                <a:solidFill>
                  <a:schemeClr val="accent4"/>
                </a:solidFill>
              </a:rPr>
              <a:t>年</a:t>
            </a:r>
            <a:r>
              <a:rPr lang="en-US" altLang="ja-JP" sz="2000" b="0" dirty="0">
                <a:solidFill>
                  <a:schemeClr val="accent4"/>
                </a:solidFill>
              </a:rPr>
              <a:t>5</a:t>
            </a:r>
            <a:r>
              <a:rPr lang="ja-JP" altLang="en-US" sz="2000" b="0" dirty="0">
                <a:solidFill>
                  <a:schemeClr val="accent4"/>
                </a:solidFill>
              </a:rPr>
              <a:t>月</a:t>
            </a:r>
            <a:r>
              <a:rPr lang="en-US" altLang="ja-JP" sz="2000" b="0" dirty="0">
                <a:solidFill>
                  <a:schemeClr val="accent4"/>
                </a:solidFill>
              </a:rPr>
              <a:t>21</a:t>
            </a:r>
            <a:r>
              <a:rPr lang="ja-JP" altLang="en-US" sz="2000" b="0" dirty="0">
                <a:solidFill>
                  <a:schemeClr val="accent4"/>
                </a:solidFill>
              </a:rPr>
              <a:t>日」の画像を表示します。</a:t>
            </a:r>
            <a:endParaRPr lang="en-US" altLang="ja-JP" sz="2000" b="0" dirty="0">
              <a:solidFill>
                <a:schemeClr val="accent4"/>
              </a:solidFill>
            </a:endParaRPr>
          </a:p>
          <a:p>
            <a:pPr marL="0" indent="0">
              <a:buNone/>
            </a:pPr>
            <a:r>
              <a:rPr kumimoji="1" lang="en-US" altLang="ja-JP" sz="2000" b="0" dirty="0">
                <a:solidFill>
                  <a:schemeClr val="accent4"/>
                </a:solidFill>
              </a:rPr>
              <a:t>	</a:t>
            </a:r>
            <a:r>
              <a:rPr lang="en-US" altLang="ja-JP" sz="2000" b="0" dirty="0">
                <a:solidFill>
                  <a:schemeClr val="accent4"/>
                </a:solidFill>
              </a:rPr>
              <a:t>[Change</a:t>
            </a:r>
            <a:r>
              <a:rPr lang="ja-JP" altLang="en-US" sz="2000" b="0" dirty="0">
                <a:solidFill>
                  <a:schemeClr val="accent4"/>
                </a:solidFill>
              </a:rPr>
              <a:t> </a:t>
            </a:r>
            <a:r>
              <a:rPr lang="en-US" altLang="ja-JP" sz="2000" b="0" dirty="0">
                <a:solidFill>
                  <a:schemeClr val="accent4"/>
                </a:solidFill>
              </a:rPr>
              <a:t>Detection]</a:t>
            </a:r>
            <a:r>
              <a:rPr lang="ja-JP" altLang="en-US" sz="2000" b="0" dirty="0">
                <a:solidFill>
                  <a:schemeClr val="accent4"/>
                </a:solidFill>
              </a:rPr>
              <a:t> タブ       をクリックし、</a:t>
            </a:r>
            <a:r>
              <a:rPr lang="en-US" altLang="ja-JP" sz="2000" b="0" dirty="0">
                <a:solidFill>
                  <a:schemeClr val="accent4"/>
                </a:solidFill>
              </a:rPr>
              <a:t>[Change</a:t>
            </a:r>
            <a:r>
              <a:rPr lang="ja-JP" altLang="en-US" sz="2000" b="0" dirty="0">
                <a:solidFill>
                  <a:schemeClr val="accent4"/>
                </a:solidFill>
              </a:rPr>
              <a:t> </a:t>
            </a:r>
            <a:r>
              <a:rPr lang="en-US" altLang="ja-JP" sz="2000" b="0" dirty="0">
                <a:solidFill>
                  <a:schemeClr val="accent4"/>
                </a:solidFill>
              </a:rPr>
              <a:t>Detection] 	</a:t>
            </a:r>
            <a:r>
              <a:rPr lang="ja-JP" altLang="en-US" sz="2000" b="0" dirty="0">
                <a:solidFill>
                  <a:schemeClr val="accent4"/>
                </a:solidFill>
              </a:rPr>
              <a:t>ウィンドウ右上の </a:t>
            </a:r>
            <a:r>
              <a:rPr lang="en-US" altLang="ja-JP" sz="2000" b="0" dirty="0">
                <a:solidFill>
                  <a:schemeClr val="accent4"/>
                </a:solidFill>
              </a:rPr>
              <a:t>[Mode]</a:t>
            </a:r>
            <a:r>
              <a:rPr lang="ja-JP" altLang="en-US" sz="2000" b="0" dirty="0">
                <a:solidFill>
                  <a:schemeClr val="accent4"/>
                </a:solidFill>
              </a:rPr>
              <a:t> を </a:t>
            </a:r>
            <a:r>
              <a:rPr lang="en-US" altLang="ja-JP" sz="2000" b="0" dirty="0">
                <a:solidFill>
                  <a:schemeClr val="accent4"/>
                </a:solidFill>
              </a:rPr>
              <a:t>[Difference</a:t>
            </a:r>
            <a:r>
              <a:rPr lang="ja-JP" altLang="en-US" sz="2000" b="0" dirty="0">
                <a:solidFill>
                  <a:schemeClr val="accent4"/>
                </a:solidFill>
              </a:rPr>
              <a:t> </a:t>
            </a:r>
            <a:r>
              <a:rPr lang="en-US" altLang="ja-JP" sz="2000" b="0" dirty="0">
                <a:solidFill>
                  <a:schemeClr val="accent4"/>
                </a:solidFill>
              </a:rPr>
              <a:t>Mask]</a:t>
            </a:r>
            <a:r>
              <a:rPr lang="ja-JP" altLang="en-US" sz="2000" b="0" dirty="0">
                <a:solidFill>
                  <a:schemeClr val="accent4"/>
                </a:solidFill>
              </a:rPr>
              <a:t> にします。</a:t>
            </a:r>
            <a:r>
              <a:rPr lang="en-US" altLang="ja-JP" sz="2000" b="0" dirty="0">
                <a:solidFill>
                  <a:schemeClr val="accent4"/>
                </a:solidFill>
              </a:rPr>
              <a:t> 	</a:t>
            </a:r>
            <a:r>
              <a:rPr lang="ja-JP" altLang="en-US" sz="2000" b="0" dirty="0">
                <a:solidFill>
                  <a:schemeClr val="accent4"/>
                </a:solidFill>
              </a:rPr>
              <a:t>   </a:t>
            </a:r>
            <a:r>
              <a:rPr lang="en-US" altLang="ja-JP" sz="2000" b="0" dirty="0">
                <a:solidFill>
                  <a:schemeClr val="accent4"/>
                </a:solidFill>
              </a:rPr>
              <a:t>		[Positive]</a:t>
            </a:r>
            <a:r>
              <a:rPr lang="ja-JP" altLang="en-US" sz="2000" b="0" dirty="0">
                <a:solidFill>
                  <a:schemeClr val="accent4"/>
                </a:solidFill>
              </a:rPr>
              <a:t> スライダーを最小、</a:t>
            </a:r>
            <a:r>
              <a:rPr lang="en-US" altLang="ja-JP" sz="2000" b="0" dirty="0">
                <a:solidFill>
                  <a:schemeClr val="accent4"/>
                </a:solidFill>
              </a:rPr>
              <a:t>[Negative]</a:t>
            </a:r>
            <a:r>
              <a:rPr lang="ja-JP" altLang="en-US" sz="2000" b="0" dirty="0">
                <a:solidFill>
                  <a:schemeClr val="accent4"/>
                </a:solidFill>
              </a:rPr>
              <a:t> スライダーを最小に設定し</a:t>
            </a:r>
            <a:r>
              <a:rPr lang="en-US" altLang="ja-JP" sz="2000" b="0" dirty="0">
                <a:solidFill>
                  <a:schemeClr val="accent4"/>
                </a:solidFill>
              </a:rPr>
              <a:t>	</a:t>
            </a:r>
            <a:r>
              <a:rPr lang="ja-JP" altLang="en-US" sz="2000" b="0" dirty="0">
                <a:solidFill>
                  <a:schemeClr val="accent4"/>
                </a:solidFill>
              </a:rPr>
              <a:t>湾岸域の開発されたエリア </a:t>
            </a:r>
            <a:r>
              <a:rPr lang="en-US" altLang="ja-JP" sz="2000" b="0" dirty="0">
                <a:solidFill>
                  <a:schemeClr val="accent4"/>
                </a:solidFill>
              </a:rPr>
              <a:t>(</a:t>
            </a:r>
            <a:r>
              <a:rPr lang="ja-JP" altLang="en-US" sz="2000" b="0" dirty="0">
                <a:solidFill>
                  <a:schemeClr val="accent4"/>
                </a:solidFill>
              </a:rPr>
              <a:t>緑色</a:t>
            </a:r>
            <a:r>
              <a:rPr lang="en-US" altLang="ja-JP" sz="2000" b="0" dirty="0">
                <a:solidFill>
                  <a:schemeClr val="accent4"/>
                </a:solidFill>
              </a:rPr>
              <a:t>)</a:t>
            </a:r>
            <a:r>
              <a:rPr lang="ja-JP" altLang="en-US" sz="2000" b="0" dirty="0">
                <a:solidFill>
                  <a:schemeClr val="accent4"/>
                </a:solidFill>
              </a:rPr>
              <a:t> を確認します。</a:t>
            </a:r>
            <a:endParaRPr kumimoji="1" lang="en-US" altLang="ja-JP" sz="2000" b="0" dirty="0">
              <a:solidFill>
                <a:schemeClr val="accent4"/>
              </a:solidFill>
            </a:endParaRPr>
          </a:p>
        </p:txBody>
      </p:sp>
      <p:pic>
        <p:nvPicPr>
          <p:cNvPr id="17" name="図 16">
            <a:extLst>
              <a:ext uri="{FF2B5EF4-FFF2-40B4-BE49-F238E27FC236}">
                <a16:creationId xmlns:a16="http://schemas.microsoft.com/office/drawing/2014/main" id="{580ED282-47D4-45F4-89EA-2A938078B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3619" y="2449820"/>
            <a:ext cx="389791" cy="277183"/>
          </a:xfrm>
          <a:prstGeom prst="rect">
            <a:avLst/>
          </a:prstGeom>
        </p:spPr>
      </p:pic>
      <p:pic>
        <p:nvPicPr>
          <p:cNvPr id="19" name="図 18">
            <a:extLst>
              <a:ext uri="{FF2B5EF4-FFF2-40B4-BE49-F238E27FC236}">
                <a16:creationId xmlns:a16="http://schemas.microsoft.com/office/drawing/2014/main" id="{34CF6B9B-B8BF-4258-9E70-8354A8D6C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283" y="2804401"/>
            <a:ext cx="343362" cy="263511"/>
          </a:xfrm>
          <a:prstGeom prst="rect">
            <a:avLst/>
          </a:prstGeom>
        </p:spPr>
      </p:pic>
      <p:pic>
        <p:nvPicPr>
          <p:cNvPr id="20" name="図 19">
            <a:extLst>
              <a:ext uri="{FF2B5EF4-FFF2-40B4-BE49-F238E27FC236}">
                <a16:creationId xmlns:a16="http://schemas.microsoft.com/office/drawing/2014/main" id="{DD4972DC-571B-4F64-BDC4-19630065F4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9993" y="2794482"/>
            <a:ext cx="342900" cy="285750"/>
          </a:xfrm>
          <a:prstGeom prst="rect">
            <a:avLst/>
          </a:prstGeom>
        </p:spPr>
      </p:pic>
      <p:pic>
        <p:nvPicPr>
          <p:cNvPr id="24" name="図 23">
            <a:extLst>
              <a:ext uri="{FF2B5EF4-FFF2-40B4-BE49-F238E27FC236}">
                <a16:creationId xmlns:a16="http://schemas.microsoft.com/office/drawing/2014/main" id="{B38CD868-ABF8-417C-9D79-64D3C97E4E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1397" y="3346146"/>
            <a:ext cx="429407" cy="304489"/>
          </a:xfrm>
          <a:prstGeom prst="rect">
            <a:avLst/>
          </a:prstGeom>
        </p:spPr>
      </p:pic>
      <p:pic>
        <p:nvPicPr>
          <p:cNvPr id="26" name="図 25">
            <a:extLst>
              <a:ext uri="{FF2B5EF4-FFF2-40B4-BE49-F238E27FC236}">
                <a16:creationId xmlns:a16="http://schemas.microsoft.com/office/drawing/2014/main" id="{F620965F-FC8D-4697-87ED-C6BC759CB7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1100" y="4844228"/>
            <a:ext cx="2597150" cy="1863224"/>
          </a:xfrm>
          <a:prstGeom prst="rect">
            <a:avLst/>
          </a:prstGeom>
        </p:spPr>
      </p:pic>
      <p:sp>
        <p:nvSpPr>
          <p:cNvPr id="27" name="コンテンツ プレースホルダー 2">
            <a:extLst>
              <a:ext uri="{FF2B5EF4-FFF2-40B4-BE49-F238E27FC236}">
                <a16:creationId xmlns:a16="http://schemas.microsoft.com/office/drawing/2014/main" id="{4C73F5B5-FE11-42FF-BF65-06741ED70C62}"/>
              </a:ext>
            </a:extLst>
          </p:cNvPr>
          <p:cNvSpPr txBox="1">
            <a:spLocks/>
          </p:cNvSpPr>
          <p:nvPr/>
        </p:nvSpPr>
        <p:spPr>
          <a:xfrm>
            <a:off x="285720" y="4917741"/>
            <a:ext cx="5975380" cy="1565092"/>
          </a:xfrm>
          <a:prstGeom prst="rect">
            <a:avLst/>
          </a:prstGeom>
        </p:spPr>
        <p:txBody>
          <a:bodyPr vert="horz" lIns="72000" tIns="72000" rIns="72000" bIns="72000" rtlCol="0">
            <a:normAutofit/>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pPr marL="0" indent="0">
              <a:buFont typeface="Wingdings" pitchFamily="2" charset="2"/>
              <a:buNone/>
            </a:pPr>
            <a:r>
              <a:rPr lang="en-US" altLang="ja-JP" sz="2000" b="0" dirty="0">
                <a:solidFill>
                  <a:schemeClr val="accent4"/>
                </a:solidFill>
              </a:rPr>
              <a:t>	</a:t>
            </a:r>
            <a:r>
              <a:rPr lang="ja-JP" altLang="en-US" sz="2000" b="0" dirty="0">
                <a:solidFill>
                  <a:schemeClr val="tx2"/>
                </a:solidFill>
              </a:rPr>
              <a:t>閾値を操作することで様々な変化を検出でき</a:t>
            </a:r>
            <a:r>
              <a:rPr lang="en-US" altLang="ja-JP" sz="2000" b="0" dirty="0">
                <a:solidFill>
                  <a:schemeClr val="tx2"/>
                </a:solidFill>
              </a:rPr>
              <a:t>	</a:t>
            </a:r>
            <a:r>
              <a:rPr lang="ja-JP" altLang="en-US" sz="2000" b="0" dirty="0">
                <a:solidFill>
                  <a:schemeClr val="tx2"/>
                </a:solidFill>
              </a:rPr>
              <a:t>ます。</a:t>
            </a:r>
            <a:endParaRPr lang="en-US" altLang="ja-JP" sz="2000" b="0" dirty="0">
              <a:solidFill>
                <a:schemeClr val="tx2"/>
              </a:solidFill>
            </a:endParaRPr>
          </a:p>
        </p:txBody>
      </p:sp>
      <p:pic>
        <p:nvPicPr>
          <p:cNvPr id="28" name="グラフィックス 27" descr="電球">
            <a:extLst>
              <a:ext uri="{FF2B5EF4-FFF2-40B4-BE49-F238E27FC236}">
                <a16:creationId xmlns:a16="http://schemas.microsoft.com/office/drawing/2014/main" id="{E64788B8-AC8A-4EA4-81CF-0E24DB7475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690" y="4951580"/>
            <a:ext cx="416128" cy="435579"/>
          </a:xfrm>
          <a:prstGeom prst="rect">
            <a:avLst/>
          </a:prstGeom>
        </p:spPr>
      </p:pic>
      <p:sp>
        <p:nvSpPr>
          <p:cNvPr id="29" name="スライド番号プレースホルダー 28">
            <a:extLst>
              <a:ext uri="{FF2B5EF4-FFF2-40B4-BE49-F238E27FC236}">
                <a16:creationId xmlns:a16="http://schemas.microsoft.com/office/drawing/2014/main" id="{B645AEFF-7C78-427F-A479-FD094AF7A2AA}"/>
              </a:ext>
            </a:extLst>
          </p:cNvPr>
          <p:cNvSpPr>
            <a:spLocks noGrp="1"/>
          </p:cNvSpPr>
          <p:nvPr>
            <p:ph type="sldNum" sz="quarter" idx="12"/>
          </p:nvPr>
        </p:nvSpPr>
        <p:spPr/>
        <p:txBody>
          <a:bodyPr/>
          <a:lstStyle/>
          <a:p>
            <a:fld id="{F7E94DEF-D429-47B4-8E0F-58CD298B3C00}" type="slidenum">
              <a:rPr kumimoji="1" lang="ja-JP" altLang="en-US" smtClean="0"/>
              <a:t>36</a:t>
            </a:fld>
            <a:endParaRPr kumimoji="1" lang="ja-JP" altLang="en-US"/>
          </a:p>
        </p:txBody>
      </p:sp>
      <p:pic>
        <p:nvPicPr>
          <p:cNvPr id="30" name="グラフィックス 29" descr="羅針盤">
            <a:extLst>
              <a:ext uri="{FF2B5EF4-FFF2-40B4-BE49-F238E27FC236}">
                <a16:creationId xmlns:a16="http://schemas.microsoft.com/office/drawing/2014/main" id="{17CD5D0D-71F4-4D0A-A87C-9A8E3E483B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690" y="2408859"/>
            <a:ext cx="416128" cy="416128"/>
          </a:xfrm>
          <a:prstGeom prst="rect">
            <a:avLst/>
          </a:prstGeom>
        </p:spPr>
      </p:pic>
      <p:pic>
        <p:nvPicPr>
          <p:cNvPr id="31" name="グラフィックス 30" descr="羅針盤">
            <a:extLst>
              <a:ext uri="{FF2B5EF4-FFF2-40B4-BE49-F238E27FC236}">
                <a16:creationId xmlns:a16="http://schemas.microsoft.com/office/drawing/2014/main" id="{689A8935-DA78-4A57-856E-E5EA849B22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2986" y="3903281"/>
            <a:ext cx="416128" cy="416128"/>
          </a:xfrm>
          <a:prstGeom prst="rect">
            <a:avLst/>
          </a:prstGeom>
        </p:spPr>
      </p:pic>
      <p:pic>
        <p:nvPicPr>
          <p:cNvPr id="32" name="グラフィックス 31" descr="羅針盤">
            <a:extLst>
              <a:ext uri="{FF2B5EF4-FFF2-40B4-BE49-F238E27FC236}">
                <a16:creationId xmlns:a16="http://schemas.microsoft.com/office/drawing/2014/main" id="{56CC27A5-EBE2-4447-83BD-2420201E1F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9338" y="3344919"/>
            <a:ext cx="416128" cy="416128"/>
          </a:xfrm>
          <a:prstGeom prst="rect">
            <a:avLst/>
          </a:prstGeom>
        </p:spPr>
      </p:pic>
      <p:pic>
        <p:nvPicPr>
          <p:cNvPr id="33" name="グラフィックス 32" descr="羅針盤">
            <a:extLst>
              <a:ext uri="{FF2B5EF4-FFF2-40B4-BE49-F238E27FC236}">
                <a16:creationId xmlns:a16="http://schemas.microsoft.com/office/drawing/2014/main" id="{DB8FDCB7-9AA0-4FC8-A20C-C5D2AE22D0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5690" y="1866510"/>
            <a:ext cx="416128" cy="416128"/>
          </a:xfrm>
          <a:prstGeom prst="rect">
            <a:avLst/>
          </a:prstGeom>
        </p:spPr>
      </p:pic>
      <p:pic>
        <p:nvPicPr>
          <p:cNvPr id="18" name="図 17">
            <a:extLst>
              <a:ext uri="{FF2B5EF4-FFF2-40B4-BE49-F238E27FC236}">
                <a16:creationId xmlns:a16="http://schemas.microsoft.com/office/drawing/2014/main" id="{22A49C28-28FB-457E-8864-C5C79F518F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78280" y="1885853"/>
            <a:ext cx="266700" cy="266700"/>
          </a:xfrm>
          <a:prstGeom prst="rect">
            <a:avLst/>
          </a:prstGeom>
        </p:spPr>
      </p:pic>
    </p:spTree>
    <p:extLst>
      <p:ext uri="{BB962C8B-B14F-4D97-AF65-F5344CB8AC3E}">
        <p14:creationId xmlns:p14="http://schemas.microsoft.com/office/powerpoint/2010/main" val="2761457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コンテンツ プレースホルダー 13">
            <a:extLst>
              <a:ext uri="{FF2B5EF4-FFF2-40B4-BE49-F238E27FC236}">
                <a16:creationId xmlns:a16="http://schemas.microsoft.com/office/drawing/2014/main" id="{DA068497-856B-4DC7-A53B-C7A15B3327DE}"/>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205280"/>
            <a:ext cx="9144000" cy="6428096"/>
          </a:xfrm>
        </p:spPr>
      </p:pic>
      <p:sp>
        <p:nvSpPr>
          <p:cNvPr id="3" name="スライド番号プレースホルダー 2">
            <a:extLst>
              <a:ext uri="{FF2B5EF4-FFF2-40B4-BE49-F238E27FC236}">
                <a16:creationId xmlns:a16="http://schemas.microsoft.com/office/drawing/2014/main" id="{B5358DCB-83EB-4DAB-B026-63720CA0DF1D}"/>
              </a:ext>
            </a:extLst>
          </p:cNvPr>
          <p:cNvSpPr>
            <a:spLocks noGrp="1"/>
          </p:cNvSpPr>
          <p:nvPr>
            <p:ph type="sldNum" sz="quarter" idx="12"/>
          </p:nvPr>
        </p:nvSpPr>
        <p:spPr/>
        <p:txBody>
          <a:bodyPr/>
          <a:lstStyle/>
          <a:p>
            <a:fld id="{F7E94DEF-D429-47B4-8E0F-58CD298B3C00}" type="slidenum">
              <a:rPr kumimoji="1" lang="ja-JP" altLang="en-US" smtClean="0"/>
              <a:t>37</a:t>
            </a:fld>
            <a:endParaRPr kumimoji="1" lang="ja-JP" altLang="en-US"/>
          </a:p>
        </p:txBody>
      </p:sp>
      <p:sp>
        <p:nvSpPr>
          <p:cNvPr id="9" name="正方形/長方形 8">
            <a:extLst>
              <a:ext uri="{FF2B5EF4-FFF2-40B4-BE49-F238E27FC236}">
                <a16:creationId xmlns:a16="http://schemas.microsoft.com/office/drawing/2014/main" id="{3C3ED132-7440-440C-AC53-CFE90FBDD482}"/>
              </a:ext>
            </a:extLst>
          </p:cNvPr>
          <p:cNvSpPr/>
          <p:nvPr/>
        </p:nvSpPr>
        <p:spPr>
          <a:xfrm>
            <a:off x="108000" y="605486"/>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 name="正方形/長方形 9">
            <a:extLst>
              <a:ext uri="{FF2B5EF4-FFF2-40B4-BE49-F238E27FC236}">
                <a16:creationId xmlns:a16="http://schemas.microsoft.com/office/drawing/2014/main" id="{5F77791F-62AF-43C3-8506-E155FC3798DE}"/>
              </a:ext>
            </a:extLst>
          </p:cNvPr>
          <p:cNvSpPr/>
          <p:nvPr/>
        </p:nvSpPr>
        <p:spPr>
          <a:xfrm>
            <a:off x="1654556" y="1706595"/>
            <a:ext cx="882600" cy="2270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Tree>
    <p:extLst>
      <p:ext uri="{BB962C8B-B14F-4D97-AF65-F5344CB8AC3E}">
        <p14:creationId xmlns:p14="http://schemas.microsoft.com/office/powerpoint/2010/main" val="69316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1A62B321-436B-4B61-83D9-8F1432F8C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951"/>
            <a:ext cx="9144000" cy="6428097"/>
          </a:xfrm>
          <a:prstGeom prst="rect">
            <a:avLst/>
          </a:prstGeom>
        </p:spPr>
      </p:pic>
      <p:sp>
        <p:nvSpPr>
          <p:cNvPr id="3" name="スライド番号プレースホルダー 2">
            <a:extLst>
              <a:ext uri="{FF2B5EF4-FFF2-40B4-BE49-F238E27FC236}">
                <a16:creationId xmlns:a16="http://schemas.microsoft.com/office/drawing/2014/main" id="{8C710BA3-E417-4586-8273-601B400A1CFC}"/>
              </a:ext>
            </a:extLst>
          </p:cNvPr>
          <p:cNvSpPr>
            <a:spLocks noGrp="1"/>
          </p:cNvSpPr>
          <p:nvPr>
            <p:ph type="sldNum" sz="quarter" idx="12"/>
          </p:nvPr>
        </p:nvSpPr>
        <p:spPr/>
        <p:txBody>
          <a:bodyPr/>
          <a:lstStyle/>
          <a:p>
            <a:fld id="{F7E94DEF-D429-47B4-8E0F-58CD298B3C00}" type="slidenum">
              <a:rPr kumimoji="1" lang="ja-JP" altLang="en-US" smtClean="0"/>
              <a:t>38</a:t>
            </a:fld>
            <a:endParaRPr kumimoji="1" lang="ja-JP" altLang="en-US"/>
          </a:p>
        </p:txBody>
      </p:sp>
      <p:sp>
        <p:nvSpPr>
          <p:cNvPr id="7" name="正方形/長方形 6">
            <a:extLst>
              <a:ext uri="{FF2B5EF4-FFF2-40B4-BE49-F238E27FC236}">
                <a16:creationId xmlns:a16="http://schemas.microsoft.com/office/drawing/2014/main" id="{37EAA38C-D79D-4F90-B61E-B180A76C4549}"/>
              </a:ext>
            </a:extLst>
          </p:cNvPr>
          <p:cNvSpPr/>
          <p:nvPr/>
        </p:nvSpPr>
        <p:spPr>
          <a:xfrm>
            <a:off x="94352" y="973787"/>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 name="正方形/長方形 7">
            <a:extLst>
              <a:ext uri="{FF2B5EF4-FFF2-40B4-BE49-F238E27FC236}">
                <a16:creationId xmlns:a16="http://schemas.microsoft.com/office/drawing/2014/main" id="{61D2BAFB-768B-4433-B2FB-56E08E93E263}"/>
              </a:ext>
            </a:extLst>
          </p:cNvPr>
          <p:cNvSpPr/>
          <p:nvPr/>
        </p:nvSpPr>
        <p:spPr>
          <a:xfrm>
            <a:off x="1551060" y="1418964"/>
            <a:ext cx="1885900" cy="515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正方形/長方形 8">
            <a:extLst>
              <a:ext uri="{FF2B5EF4-FFF2-40B4-BE49-F238E27FC236}">
                <a16:creationId xmlns:a16="http://schemas.microsoft.com/office/drawing/2014/main" id="{E23A4DDB-AED0-40E5-896D-78C73C9095B1}"/>
              </a:ext>
            </a:extLst>
          </p:cNvPr>
          <p:cNvSpPr/>
          <p:nvPr/>
        </p:nvSpPr>
        <p:spPr>
          <a:xfrm>
            <a:off x="4045612" y="1616120"/>
            <a:ext cx="381000"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Tree>
    <p:extLst>
      <p:ext uri="{BB962C8B-B14F-4D97-AF65-F5344CB8AC3E}">
        <p14:creationId xmlns:p14="http://schemas.microsoft.com/office/powerpoint/2010/main" val="3906418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E29B35-190F-4F1C-B9FD-723264CC2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3772"/>
            <a:ext cx="9189644" cy="6469603"/>
          </a:xfrm>
          <a:prstGeom prst="rect">
            <a:avLst/>
          </a:prstGeom>
        </p:spPr>
      </p:pic>
      <p:sp>
        <p:nvSpPr>
          <p:cNvPr id="3" name="スライド番号プレースホルダー 2">
            <a:extLst>
              <a:ext uri="{FF2B5EF4-FFF2-40B4-BE49-F238E27FC236}">
                <a16:creationId xmlns:a16="http://schemas.microsoft.com/office/drawing/2014/main" id="{F61E5147-D96F-4D2E-B962-CE51A1A63B40}"/>
              </a:ext>
            </a:extLst>
          </p:cNvPr>
          <p:cNvSpPr>
            <a:spLocks noGrp="1"/>
          </p:cNvSpPr>
          <p:nvPr>
            <p:ph type="sldNum" sz="quarter" idx="12"/>
          </p:nvPr>
        </p:nvSpPr>
        <p:spPr/>
        <p:txBody>
          <a:bodyPr/>
          <a:lstStyle/>
          <a:p>
            <a:fld id="{F7E94DEF-D429-47B4-8E0F-58CD298B3C00}" type="slidenum">
              <a:rPr kumimoji="1" lang="ja-JP" altLang="en-US" smtClean="0"/>
              <a:t>39</a:t>
            </a:fld>
            <a:endParaRPr kumimoji="1" lang="ja-JP" altLang="en-US"/>
          </a:p>
        </p:txBody>
      </p:sp>
      <p:sp>
        <p:nvSpPr>
          <p:cNvPr id="7" name="正方形/長方形 6">
            <a:extLst>
              <a:ext uri="{FF2B5EF4-FFF2-40B4-BE49-F238E27FC236}">
                <a16:creationId xmlns:a16="http://schemas.microsoft.com/office/drawing/2014/main" id="{D1C8AEF1-EAD7-4065-807B-2AB7C349BEF2}"/>
              </a:ext>
            </a:extLst>
          </p:cNvPr>
          <p:cNvSpPr/>
          <p:nvPr/>
        </p:nvSpPr>
        <p:spPr>
          <a:xfrm>
            <a:off x="94352" y="2105411"/>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 name="正方形/長方形 7">
            <a:extLst>
              <a:ext uri="{FF2B5EF4-FFF2-40B4-BE49-F238E27FC236}">
                <a16:creationId xmlns:a16="http://schemas.microsoft.com/office/drawing/2014/main" id="{66856F7C-3354-410D-8738-5BB7F4309442}"/>
              </a:ext>
            </a:extLst>
          </p:cNvPr>
          <p:cNvSpPr/>
          <p:nvPr/>
        </p:nvSpPr>
        <p:spPr>
          <a:xfrm>
            <a:off x="3436012" y="1459091"/>
            <a:ext cx="1231522" cy="2059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Tree>
    <p:extLst>
      <p:ext uri="{BB962C8B-B14F-4D97-AF65-F5344CB8AC3E}">
        <p14:creationId xmlns:p14="http://schemas.microsoft.com/office/powerpoint/2010/main" val="8694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C8FF24F9-32C7-4ED2-96CB-0309FB7BE669}"/>
              </a:ext>
            </a:extLst>
          </p:cNvPr>
          <p:cNvSpPr/>
          <p:nvPr/>
        </p:nvSpPr>
        <p:spPr>
          <a:xfrm>
            <a:off x="285720" y="2927844"/>
            <a:ext cx="6913053" cy="292431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accent5"/>
                </a:solidFill>
              </a:rPr>
              <a:t>現在日本が運用している代表的な人工衛星（管轄機関）</a:t>
            </a:r>
            <a:endParaRPr lang="en-US" altLang="ja-JP" sz="2000" b="1" dirty="0">
              <a:solidFill>
                <a:schemeClr val="accent5"/>
              </a:solidFill>
            </a:endParaRPr>
          </a:p>
          <a:p>
            <a:endParaRPr lang="en-US" altLang="ja-JP" sz="2000" b="1" dirty="0">
              <a:solidFill>
                <a:schemeClr val="accent5"/>
              </a:solidFill>
            </a:endParaRPr>
          </a:p>
          <a:p>
            <a:pPr marL="285750" indent="-285750" fontAlgn="ctr">
              <a:buFont typeface="Wingdings" panose="05000000000000000000" pitchFamily="2" charset="2"/>
              <a:buChar char="l"/>
            </a:pPr>
            <a:r>
              <a:rPr lang="ja-JP" altLang="en-US" dirty="0">
                <a:solidFill>
                  <a:schemeClr val="tx2"/>
                </a:solidFill>
              </a:rPr>
              <a:t>陸域観測技術衛星</a:t>
            </a:r>
            <a:r>
              <a:rPr lang="en-US" altLang="ja-JP" dirty="0">
                <a:solidFill>
                  <a:schemeClr val="tx2"/>
                </a:solidFill>
              </a:rPr>
              <a:t>2</a:t>
            </a:r>
            <a:r>
              <a:rPr lang="ja-JP" altLang="en-US" dirty="0">
                <a:solidFill>
                  <a:schemeClr val="tx2"/>
                </a:solidFill>
              </a:rPr>
              <a:t>号「</a:t>
            </a:r>
            <a:r>
              <a:rPr lang="ja-JP" altLang="en-US" b="1" dirty="0">
                <a:solidFill>
                  <a:schemeClr val="tx2"/>
                </a:solidFill>
              </a:rPr>
              <a:t>だいち</a:t>
            </a:r>
            <a:r>
              <a:rPr lang="en-US" altLang="ja-JP" b="1" dirty="0">
                <a:solidFill>
                  <a:schemeClr val="tx2"/>
                </a:solidFill>
              </a:rPr>
              <a:t>2</a:t>
            </a:r>
            <a:r>
              <a:rPr lang="ja-JP" altLang="en-US" b="1" dirty="0">
                <a:solidFill>
                  <a:schemeClr val="tx2"/>
                </a:solidFill>
              </a:rPr>
              <a:t>号 </a:t>
            </a:r>
            <a:r>
              <a:rPr lang="en-US" altLang="ja-JP" b="1" dirty="0">
                <a:solidFill>
                  <a:schemeClr val="tx2"/>
                </a:solidFill>
              </a:rPr>
              <a:t>(ALOS-2)</a:t>
            </a:r>
            <a:r>
              <a:rPr lang="ja-JP" altLang="en-US" dirty="0">
                <a:solidFill>
                  <a:schemeClr val="tx2"/>
                </a:solidFill>
              </a:rPr>
              <a:t>」</a:t>
            </a:r>
            <a:r>
              <a:rPr lang="en-US" altLang="ja-JP" dirty="0">
                <a:solidFill>
                  <a:schemeClr val="tx2"/>
                </a:solidFill>
              </a:rPr>
              <a:t>(JAXA)</a:t>
            </a:r>
          </a:p>
          <a:p>
            <a:pPr fontAlgn="ctr"/>
            <a:r>
              <a:rPr lang="ja-JP" altLang="en-US" dirty="0">
                <a:solidFill>
                  <a:schemeClr val="tx2"/>
                </a:solidFill>
              </a:rPr>
              <a:t>    → 地図作成・地域観測・災害状況把握・資源探査に活用</a:t>
            </a:r>
          </a:p>
          <a:p>
            <a:pPr marL="285750" indent="-285750">
              <a:buFont typeface="Wingdings" panose="05000000000000000000" pitchFamily="2" charset="2"/>
              <a:buChar char="l"/>
            </a:pPr>
            <a:r>
              <a:rPr lang="ja-JP" altLang="en-US" dirty="0">
                <a:solidFill>
                  <a:schemeClr val="tx2"/>
                </a:solidFill>
              </a:rPr>
              <a:t>静止気象衛星「</a:t>
            </a:r>
            <a:r>
              <a:rPr lang="ja-JP" altLang="en-US" b="1" dirty="0">
                <a:solidFill>
                  <a:schemeClr val="tx2"/>
                </a:solidFill>
              </a:rPr>
              <a:t>ひまわり８号</a:t>
            </a:r>
            <a:r>
              <a:rPr lang="ja-JP" altLang="en-US" dirty="0">
                <a:solidFill>
                  <a:schemeClr val="tx2"/>
                </a:solidFill>
              </a:rPr>
              <a:t>」</a:t>
            </a:r>
            <a:r>
              <a:rPr lang="en-US" altLang="ja-JP" dirty="0">
                <a:solidFill>
                  <a:schemeClr val="tx2"/>
                </a:solidFill>
              </a:rPr>
              <a:t>(</a:t>
            </a:r>
            <a:r>
              <a:rPr lang="ja-JP" altLang="en-US" dirty="0">
                <a:solidFill>
                  <a:schemeClr val="tx2"/>
                </a:solidFill>
              </a:rPr>
              <a:t>気象庁）</a:t>
            </a:r>
            <a:endParaRPr lang="en-US" altLang="ja-JP" dirty="0">
              <a:solidFill>
                <a:schemeClr val="tx2"/>
              </a:solidFill>
            </a:endParaRPr>
          </a:p>
          <a:p>
            <a:r>
              <a:rPr lang="ja-JP" altLang="en-US" dirty="0">
                <a:solidFill>
                  <a:schemeClr val="tx2"/>
                </a:solidFill>
              </a:rPr>
              <a:t>    → 気象観測に活用</a:t>
            </a:r>
            <a:endParaRPr lang="en-US" altLang="ja-JP" dirty="0">
              <a:solidFill>
                <a:schemeClr val="tx2"/>
              </a:solidFill>
            </a:endParaRPr>
          </a:p>
          <a:p>
            <a:pPr marL="285750" indent="-285750">
              <a:buFont typeface="Wingdings" panose="05000000000000000000" pitchFamily="2" charset="2"/>
              <a:buChar char="l"/>
            </a:pPr>
            <a:r>
              <a:rPr lang="ja-JP" altLang="en-US" dirty="0">
                <a:solidFill>
                  <a:schemeClr val="tx2"/>
                </a:solidFill>
              </a:rPr>
              <a:t>準天頂衛星システム「</a:t>
            </a:r>
            <a:r>
              <a:rPr lang="ja-JP" altLang="en-US" b="1" dirty="0">
                <a:solidFill>
                  <a:schemeClr val="tx2"/>
                </a:solidFill>
              </a:rPr>
              <a:t>みちびき</a:t>
            </a:r>
            <a:r>
              <a:rPr lang="ja-JP" altLang="en-US" dirty="0">
                <a:solidFill>
                  <a:schemeClr val="tx2"/>
                </a:solidFill>
              </a:rPr>
              <a:t>」（内閣府）</a:t>
            </a:r>
            <a:endParaRPr lang="en-US" altLang="ja-JP" dirty="0">
              <a:solidFill>
                <a:schemeClr val="tx2"/>
              </a:solidFill>
            </a:endParaRPr>
          </a:p>
          <a:p>
            <a:r>
              <a:rPr lang="ja-JP" altLang="en-US" dirty="0">
                <a:solidFill>
                  <a:schemeClr val="tx2"/>
                </a:solidFill>
              </a:rPr>
              <a:t>    → </a:t>
            </a:r>
            <a:r>
              <a:rPr lang="en-US" altLang="ja-JP" dirty="0">
                <a:solidFill>
                  <a:schemeClr val="tx2"/>
                </a:solidFill>
              </a:rPr>
              <a:t>GPS</a:t>
            </a:r>
            <a:r>
              <a:rPr lang="ja-JP" altLang="en-US" dirty="0">
                <a:solidFill>
                  <a:schemeClr val="tx2"/>
                </a:solidFill>
              </a:rPr>
              <a:t>精度向上に貢献</a:t>
            </a:r>
            <a:endParaRPr lang="en-US" altLang="ja-JP" dirty="0">
              <a:solidFill>
                <a:schemeClr val="tx2"/>
              </a:solidFill>
            </a:endParaRPr>
          </a:p>
        </p:txBody>
      </p:sp>
      <p:pic>
        <p:nvPicPr>
          <p:cNvPr id="9" name="図 8">
            <a:extLst>
              <a:ext uri="{FF2B5EF4-FFF2-40B4-BE49-F238E27FC236}">
                <a16:creationId xmlns:a16="http://schemas.microsoft.com/office/drawing/2014/main" id="{F410FE04-99B4-4AA9-80FE-E8570C257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166" y="4451801"/>
            <a:ext cx="3014084" cy="2003410"/>
          </a:xfrm>
          <a:prstGeom prst="rect">
            <a:avLst/>
          </a:prstGeom>
        </p:spPr>
      </p:pic>
      <p:sp>
        <p:nvSpPr>
          <p:cNvPr id="2" name="タイトル 1">
            <a:extLst>
              <a:ext uri="{FF2B5EF4-FFF2-40B4-BE49-F238E27FC236}">
                <a16:creationId xmlns:a16="http://schemas.microsoft.com/office/drawing/2014/main" id="{11074C8E-C3B4-46F9-AE6A-DABD20B526AD}"/>
              </a:ext>
            </a:extLst>
          </p:cNvPr>
          <p:cNvSpPr>
            <a:spLocks noGrp="1"/>
          </p:cNvSpPr>
          <p:nvPr>
            <p:ph type="title"/>
          </p:nvPr>
        </p:nvSpPr>
        <p:spPr>
          <a:xfrm>
            <a:off x="285720" y="285728"/>
            <a:ext cx="8572560" cy="1214446"/>
          </a:xfrm>
        </p:spPr>
        <p:txBody>
          <a:bodyPr/>
          <a:lstStyle/>
          <a:p>
            <a:r>
              <a:rPr kumimoji="1" lang="ja-JP" altLang="en-US" sz="3200" dirty="0"/>
              <a:t>衛星</a:t>
            </a:r>
            <a:r>
              <a:rPr lang="ja-JP" altLang="en-US" sz="3200" dirty="0"/>
              <a:t>画像</a:t>
            </a:r>
            <a:r>
              <a:rPr kumimoji="1" lang="ja-JP" altLang="en-US" sz="3200" dirty="0"/>
              <a:t>とは</a:t>
            </a:r>
          </a:p>
        </p:txBody>
      </p:sp>
      <p:sp>
        <p:nvSpPr>
          <p:cNvPr id="3" name="コンテンツ プレースホルダー 2">
            <a:extLst>
              <a:ext uri="{FF2B5EF4-FFF2-40B4-BE49-F238E27FC236}">
                <a16:creationId xmlns:a16="http://schemas.microsoft.com/office/drawing/2014/main" id="{DC86FCAA-BA55-461F-B0EE-B376558378AA}"/>
              </a:ext>
            </a:extLst>
          </p:cNvPr>
          <p:cNvSpPr>
            <a:spLocks noGrp="1"/>
          </p:cNvSpPr>
          <p:nvPr>
            <p:ph sz="quarter" idx="13"/>
          </p:nvPr>
        </p:nvSpPr>
        <p:spPr>
          <a:xfrm>
            <a:off x="285750" y="1500180"/>
            <a:ext cx="8572500" cy="1773712"/>
          </a:xfrm>
        </p:spPr>
        <p:txBody>
          <a:bodyPr>
            <a:normAutofit/>
          </a:bodyPr>
          <a:lstStyle/>
          <a:p>
            <a:pPr marL="0" indent="0">
              <a:buNone/>
            </a:pPr>
            <a:r>
              <a:rPr lang="ja-JP" altLang="en-US" sz="2000" b="0" dirty="0"/>
              <a:t>衛星画像は人工衛星に搭載されたセンサーで取得されたデジタル データです。厳密に波長を区切って取得されるため、可視光線や近赤外線といった波長帯に分けて解析することが可能です。また、航空機が通過できない場所の画像も取得することができます。</a:t>
            </a:r>
            <a:endParaRPr lang="en-US" altLang="ja-JP" sz="4000" b="0" dirty="0"/>
          </a:p>
        </p:txBody>
      </p:sp>
      <p:sp>
        <p:nvSpPr>
          <p:cNvPr id="5" name="正方形/長方形 4">
            <a:extLst>
              <a:ext uri="{FF2B5EF4-FFF2-40B4-BE49-F238E27FC236}">
                <a16:creationId xmlns:a16="http://schemas.microsoft.com/office/drawing/2014/main" id="{857EAA60-91D1-4E9B-AEB3-2127C1AA4AFF}"/>
              </a:ext>
            </a:extLst>
          </p:cNvPr>
          <p:cNvSpPr/>
          <p:nvPr/>
        </p:nvSpPr>
        <p:spPr>
          <a:xfrm>
            <a:off x="6820896" y="6188489"/>
            <a:ext cx="2037354" cy="2667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rPr>
              <a:t>画像：</a:t>
            </a:r>
            <a:r>
              <a:rPr lang="en-US" altLang="ja-JP" sz="1400" dirty="0">
                <a:solidFill>
                  <a:schemeClr val="bg1"/>
                </a:solidFill>
                <a:hlinkClick r:id="rId4"/>
              </a:rPr>
              <a:t>JAXA</a:t>
            </a:r>
            <a:r>
              <a:rPr lang="ja-JP" altLang="en-US" sz="1400" dirty="0">
                <a:solidFill>
                  <a:schemeClr val="bg1"/>
                </a:solidFill>
              </a:rPr>
              <a:t> より抜粋</a:t>
            </a:r>
            <a:endParaRPr lang="en-US" altLang="ja-JP" sz="1400" dirty="0">
              <a:solidFill>
                <a:schemeClr val="bg1"/>
              </a:solidFill>
            </a:endParaRPr>
          </a:p>
        </p:txBody>
      </p:sp>
      <p:sp>
        <p:nvSpPr>
          <p:cNvPr id="6" name="スライド番号プレースホルダー 5">
            <a:extLst>
              <a:ext uri="{FF2B5EF4-FFF2-40B4-BE49-F238E27FC236}">
                <a16:creationId xmlns:a16="http://schemas.microsoft.com/office/drawing/2014/main" id="{477F45EF-22BB-404F-B4C6-215DAA181367}"/>
              </a:ext>
            </a:extLst>
          </p:cNvPr>
          <p:cNvSpPr>
            <a:spLocks noGrp="1"/>
          </p:cNvSpPr>
          <p:nvPr>
            <p:ph type="sldNum" sz="quarter" idx="12"/>
          </p:nvPr>
        </p:nvSpPr>
        <p:spPr/>
        <p:txBody>
          <a:bodyPr/>
          <a:lstStyle/>
          <a:p>
            <a:fld id="{F7E94DEF-D429-47B4-8E0F-58CD298B3C00}" type="slidenum">
              <a:rPr kumimoji="1" lang="ja-JP" altLang="en-US" smtClean="0"/>
              <a:t>4</a:t>
            </a:fld>
            <a:endParaRPr kumimoji="1" lang="ja-JP" altLang="en-US"/>
          </a:p>
        </p:txBody>
      </p:sp>
      <p:sp>
        <p:nvSpPr>
          <p:cNvPr id="7" name="正方形/長方形 6">
            <a:extLst>
              <a:ext uri="{FF2B5EF4-FFF2-40B4-BE49-F238E27FC236}">
                <a16:creationId xmlns:a16="http://schemas.microsoft.com/office/drawing/2014/main" id="{F739DDAB-A064-4A20-BD7A-7A5EDFF1B55E}"/>
              </a:ext>
            </a:extLst>
          </p:cNvPr>
          <p:cNvSpPr/>
          <p:nvPr/>
        </p:nvSpPr>
        <p:spPr>
          <a:xfrm>
            <a:off x="5844166" y="6572272"/>
            <a:ext cx="3097211" cy="276999"/>
          </a:xfrm>
          <a:prstGeom prst="rect">
            <a:avLst/>
          </a:prstGeom>
        </p:spPr>
        <p:txBody>
          <a:bodyPr wrap="square">
            <a:spAutoFit/>
          </a:bodyPr>
          <a:lstStyle/>
          <a:p>
            <a:r>
              <a:rPr lang="ja-JP" altLang="en-US" sz="1200" dirty="0"/>
              <a:t>出典：</a:t>
            </a:r>
            <a:r>
              <a:rPr lang="en-US" altLang="ja-JP" sz="1200" dirty="0">
                <a:hlinkClick r:id="rId5"/>
              </a:rPr>
              <a:t>GIS </a:t>
            </a:r>
            <a:r>
              <a:rPr lang="ja-JP" altLang="en-US" sz="1200" dirty="0">
                <a:hlinkClick r:id="rId5"/>
              </a:rPr>
              <a:t>基礎解説｜航空写真と衛星画像</a:t>
            </a:r>
            <a:endParaRPr lang="ja-JP" altLang="en-US" sz="1200" dirty="0"/>
          </a:p>
        </p:txBody>
      </p:sp>
    </p:spTree>
    <p:extLst>
      <p:ext uri="{BB962C8B-B14F-4D97-AF65-F5344CB8AC3E}">
        <p14:creationId xmlns:p14="http://schemas.microsoft.com/office/powerpoint/2010/main" val="678305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コンテンツ プレースホルダー 10">
            <a:extLst>
              <a:ext uri="{FF2B5EF4-FFF2-40B4-BE49-F238E27FC236}">
                <a16:creationId xmlns:a16="http://schemas.microsoft.com/office/drawing/2014/main" id="{398771D3-46BC-42E4-B24D-339A21E1AB7D}"/>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177421"/>
            <a:ext cx="9144000" cy="6394851"/>
          </a:xfrm>
        </p:spPr>
      </p:pic>
      <p:sp>
        <p:nvSpPr>
          <p:cNvPr id="3" name="スライド番号プレースホルダー 2">
            <a:extLst>
              <a:ext uri="{FF2B5EF4-FFF2-40B4-BE49-F238E27FC236}">
                <a16:creationId xmlns:a16="http://schemas.microsoft.com/office/drawing/2014/main" id="{20ECE450-14B5-4377-BECE-84D9E1C95E83}"/>
              </a:ext>
            </a:extLst>
          </p:cNvPr>
          <p:cNvSpPr>
            <a:spLocks noGrp="1"/>
          </p:cNvSpPr>
          <p:nvPr>
            <p:ph type="sldNum" sz="quarter" idx="12"/>
          </p:nvPr>
        </p:nvSpPr>
        <p:spPr/>
        <p:txBody>
          <a:bodyPr/>
          <a:lstStyle/>
          <a:p>
            <a:fld id="{F7E94DEF-D429-47B4-8E0F-58CD298B3C00}" type="slidenum">
              <a:rPr kumimoji="1" lang="ja-JP" altLang="en-US" smtClean="0"/>
              <a:t>40</a:t>
            </a:fld>
            <a:endParaRPr kumimoji="1" lang="ja-JP" altLang="en-US"/>
          </a:p>
        </p:txBody>
      </p:sp>
      <p:sp>
        <p:nvSpPr>
          <p:cNvPr id="7" name="正方形/長方形 6">
            <a:extLst>
              <a:ext uri="{FF2B5EF4-FFF2-40B4-BE49-F238E27FC236}">
                <a16:creationId xmlns:a16="http://schemas.microsoft.com/office/drawing/2014/main" id="{EEADDFDB-6B46-42AB-8DB1-6498CAB85B70}"/>
              </a:ext>
            </a:extLst>
          </p:cNvPr>
          <p:cNvSpPr/>
          <p:nvPr/>
        </p:nvSpPr>
        <p:spPr>
          <a:xfrm>
            <a:off x="94352" y="2473907"/>
            <a:ext cx="742900" cy="3936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 name="正方形/長方形 7">
            <a:extLst>
              <a:ext uri="{FF2B5EF4-FFF2-40B4-BE49-F238E27FC236}">
                <a16:creationId xmlns:a16="http://schemas.microsoft.com/office/drawing/2014/main" id="{0770DB27-D3EC-43BB-9E56-E3AE5E15A2D6}"/>
              </a:ext>
            </a:extLst>
          </p:cNvPr>
          <p:cNvSpPr/>
          <p:nvPr/>
        </p:nvSpPr>
        <p:spPr>
          <a:xfrm>
            <a:off x="1575323" y="2867607"/>
            <a:ext cx="2813000" cy="6635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正方形/長方形 8">
            <a:extLst>
              <a:ext uri="{FF2B5EF4-FFF2-40B4-BE49-F238E27FC236}">
                <a16:creationId xmlns:a16="http://schemas.microsoft.com/office/drawing/2014/main" id="{A04662F1-7942-41F1-9C36-8D96E39EAEAB}"/>
              </a:ext>
            </a:extLst>
          </p:cNvPr>
          <p:cNvSpPr/>
          <p:nvPr/>
        </p:nvSpPr>
        <p:spPr>
          <a:xfrm>
            <a:off x="1575323" y="3537862"/>
            <a:ext cx="2813000" cy="493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Tree>
    <p:extLst>
      <p:ext uri="{BB962C8B-B14F-4D97-AF65-F5344CB8AC3E}">
        <p14:creationId xmlns:p14="http://schemas.microsoft.com/office/powerpoint/2010/main" val="155526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EB4C70-9782-4184-8B67-6608CAAD60C8}"/>
              </a:ext>
            </a:extLst>
          </p:cNvPr>
          <p:cNvSpPr>
            <a:spLocks noGrp="1"/>
          </p:cNvSpPr>
          <p:nvPr>
            <p:ph type="title"/>
          </p:nvPr>
        </p:nvSpPr>
        <p:spPr/>
        <p:txBody>
          <a:bodyPr>
            <a:normAutofit/>
          </a:bodyPr>
          <a:lstStyle/>
          <a:p>
            <a:r>
              <a:rPr kumimoji="1" lang="ja-JP" altLang="en-US" sz="3200" dirty="0"/>
              <a:t>おわりに</a:t>
            </a:r>
          </a:p>
        </p:txBody>
      </p:sp>
      <p:sp>
        <p:nvSpPr>
          <p:cNvPr id="3" name="コンテンツ プレースホルダー 2">
            <a:extLst>
              <a:ext uri="{FF2B5EF4-FFF2-40B4-BE49-F238E27FC236}">
                <a16:creationId xmlns:a16="http://schemas.microsoft.com/office/drawing/2014/main" id="{6349C376-1E1D-4F82-8D5C-4A84FB348FC2}"/>
              </a:ext>
            </a:extLst>
          </p:cNvPr>
          <p:cNvSpPr>
            <a:spLocks noGrp="1"/>
          </p:cNvSpPr>
          <p:nvPr>
            <p:ph sz="quarter" idx="13"/>
          </p:nvPr>
        </p:nvSpPr>
        <p:spPr>
          <a:xfrm>
            <a:off x="285750" y="1500178"/>
            <a:ext cx="8572500" cy="5133198"/>
          </a:xfrm>
        </p:spPr>
        <p:txBody>
          <a:bodyPr>
            <a:normAutofit fontScale="92500" lnSpcReduction="10000"/>
          </a:bodyPr>
          <a:lstStyle/>
          <a:p>
            <a:pPr marL="0" indent="0">
              <a:buNone/>
            </a:pPr>
            <a:r>
              <a:rPr lang="ja-JP" altLang="en-US" sz="2000" b="0" dirty="0"/>
              <a:t>本教材では、日本各地を探索しながら衛星画像について学んでいただきました。</a:t>
            </a:r>
            <a:r>
              <a:rPr lang="en-US" altLang="ja-JP" sz="2000" b="0" dirty="0"/>
              <a:t>Landsat</a:t>
            </a:r>
            <a:r>
              <a:rPr lang="ja-JP" altLang="en-US" sz="2000" b="0" dirty="0"/>
              <a:t> をはじめとした衛星画像を活用すると、効率的に広域地域の確認を行えることをお分りいただけましたか？</a:t>
            </a:r>
            <a:endParaRPr lang="en-US" altLang="ja-JP" sz="2000" b="0" dirty="0"/>
          </a:p>
          <a:p>
            <a:pPr marL="0" indent="0">
              <a:buNone/>
            </a:pPr>
            <a:r>
              <a:rPr lang="ja-JP" altLang="en-US" sz="2000" b="0" dirty="0"/>
              <a:t>「衛星画像や </a:t>
            </a:r>
            <a:r>
              <a:rPr lang="en-US" altLang="ja-JP" sz="2000" b="0" dirty="0"/>
              <a:t>Landsat</a:t>
            </a:r>
            <a:r>
              <a:rPr lang="ja-JP" altLang="en-US" sz="2000" b="0" dirty="0"/>
              <a:t> の活用法についてもっと知りたい！」という方は以下もご活用ください。</a:t>
            </a:r>
            <a:endParaRPr lang="en-US" altLang="ja-JP" sz="2000" b="0" dirty="0"/>
          </a:p>
          <a:p>
            <a:pPr marL="0" indent="0">
              <a:buNone/>
            </a:pPr>
            <a:endParaRPr lang="en-US" altLang="ja-JP" sz="2000" b="0" dirty="0"/>
          </a:p>
          <a:p>
            <a:r>
              <a:rPr lang="en-US" altLang="ja-JP" sz="2200" dirty="0"/>
              <a:t>GIS</a:t>
            </a:r>
            <a:r>
              <a:rPr lang="ja-JP" altLang="en-US" sz="2200" dirty="0"/>
              <a:t> 基礎解説｜航空写真と衛星画像</a:t>
            </a:r>
            <a:endParaRPr lang="en-US" altLang="ja-JP" sz="2200" dirty="0">
              <a:hlinkClick r:id="rId3"/>
            </a:endParaRPr>
          </a:p>
          <a:p>
            <a:pPr marL="0" indent="0">
              <a:buNone/>
            </a:pPr>
            <a:r>
              <a:rPr lang="en-US" altLang="ja-JP" sz="2200" b="0" dirty="0">
                <a:hlinkClick r:id="rId3"/>
              </a:rPr>
              <a:t>https://www.esrij.com/gis-guide/imagery/images/</a:t>
            </a:r>
            <a:endParaRPr lang="en-US" altLang="ja-JP" sz="2200" b="0" dirty="0"/>
          </a:p>
          <a:p>
            <a:r>
              <a:rPr lang="en-US" altLang="ja-JP" sz="2200" dirty="0"/>
              <a:t>ArcGIS</a:t>
            </a:r>
            <a:r>
              <a:rPr lang="ja-JP" altLang="en-US" sz="2200" dirty="0"/>
              <a:t> ブログ｜</a:t>
            </a:r>
            <a:r>
              <a:rPr lang="en-US" altLang="ja-JP" sz="2200" dirty="0"/>
              <a:t>Landsat 8 </a:t>
            </a:r>
            <a:r>
              <a:rPr lang="ja-JP" altLang="en-US" sz="2200" dirty="0"/>
              <a:t>画像を使ってみよう！</a:t>
            </a:r>
            <a:r>
              <a:rPr lang="en-US" altLang="ja-JP" sz="2200" dirty="0"/>
              <a:t>– </a:t>
            </a:r>
            <a:r>
              <a:rPr lang="ja-JP" altLang="en-US" sz="2200" dirty="0"/>
              <a:t>画像のダウンロードから </a:t>
            </a:r>
            <a:r>
              <a:rPr lang="en-US" altLang="ja-JP" sz="2200" dirty="0"/>
              <a:t>ArcGIS Pro </a:t>
            </a:r>
            <a:r>
              <a:rPr lang="ja-JP" altLang="en-US" sz="2200" dirty="0" err="1"/>
              <a:t>での</a:t>
            </a:r>
            <a:r>
              <a:rPr lang="ja-JP" altLang="en-US" sz="2200" dirty="0"/>
              <a:t>利用まで </a:t>
            </a:r>
            <a:r>
              <a:rPr lang="en-US" altLang="ja-JP" sz="2200" dirty="0"/>
              <a:t>–</a:t>
            </a:r>
          </a:p>
          <a:p>
            <a:pPr marL="0" indent="0">
              <a:buNone/>
            </a:pPr>
            <a:r>
              <a:rPr lang="en-US" altLang="ja-JP" sz="2200" b="0" dirty="0">
                <a:hlinkClick r:id="rId4"/>
              </a:rPr>
              <a:t>https://blog.esrij.com/2017/04/28/post-24474/</a:t>
            </a:r>
            <a:endParaRPr lang="en-US" altLang="ja-JP" sz="2200" b="0" dirty="0"/>
          </a:p>
          <a:p>
            <a:r>
              <a:rPr lang="en-US" altLang="ja-JP" sz="2200" dirty="0"/>
              <a:t>ArcGIS</a:t>
            </a:r>
            <a:r>
              <a:rPr lang="ja-JP" altLang="en-US" sz="2200" dirty="0"/>
              <a:t> ブログ｜</a:t>
            </a:r>
            <a:r>
              <a:rPr lang="en-US" altLang="ja-JP" sz="2200" dirty="0"/>
              <a:t>ArcGIS </a:t>
            </a:r>
            <a:r>
              <a:rPr lang="ja-JP" altLang="en-US" sz="2200" dirty="0"/>
              <a:t>で </a:t>
            </a:r>
            <a:r>
              <a:rPr lang="en-US" altLang="ja-JP" sz="2200" dirty="0"/>
              <a:t>Landsat </a:t>
            </a:r>
            <a:r>
              <a:rPr lang="ja-JP" altLang="en-US" sz="2200" dirty="0"/>
              <a:t>画像を地表面温度画像に変換しよう！</a:t>
            </a:r>
          </a:p>
          <a:p>
            <a:pPr marL="0" indent="0">
              <a:buNone/>
            </a:pPr>
            <a:r>
              <a:rPr lang="en-US" altLang="ja-JP" sz="2200" b="0" dirty="0">
                <a:hlinkClick r:id="rId5"/>
              </a:rPr>
              <a:t>https://blog.esrij.com/2014/08/26/arcgis-landsat-890b/</a:t>
            </a:r>
            <a:endParaRPr lang="en-US" altLang="ja-JP" sz="2200" b="0" dirty="0"/>
          </a:p>
          <a:p>
            <a:r>
              <a:rPr kumimoji="1" lang="en-US" altLang="ja-JP" sz="2200" dirty="0"/>
              <a:t>Learn</a:t>
            </a:r>
            <a:r>
              <a:rPr kumimoji="1" lang="ja-JP" altLang="en-US" sz="2200" dirty="0"/>
              <a:t> </a:t>
            </a:r>
            <a:r>
              <a:rPr kumimoji="1" lang="en-US" altLang="ja-JP" sz="2200" dirty="0"/>
              <a:t>ArcGIS</a:t>
            </a:r>
            <a:r>
              <a:rPr kumimoji="1" lang="ja-JP" altLang="en-US" sz="2200" dirty="0"/>
              <a:t>｜衛星画像による火災跡の評価</a:t>
            </a:r>
            <a:endParaRPr kumimoji="1" lang="en-US" altLang="ja-JP" sz="2200" dirty="0"/>
          </a:p>
          <a:p>
            <a:pPr marL="0" indent="0">
              <a:buNone/>
            </a:pPr>
            <a:r>
              <a:rPr lang="en-US" altLang="ja-JP" sz="2200" b="0" dirty="0">
                <a:hlinkClick r:id="rId6"/>
              </a:rPr>
              <a:t>http://learn.arcgis.com/ja/projects/assess-burn-scars-with-satellite-imagery/</a:t>
            </a:r>
            <a:endParaRPr kumimoji="1" lang="ja-JP" altLang="en-US" sz="2200" b="0" dirty="0"/>
          </a:p>
        </p:txBody>
      </p:sp>
      <p:sp>
        <p:nvSpPr>
          <p:cNvPr id="4" name="スライド番号プレースホルダー 3">
            <a:extLst>
              <a:ext uri="{FF2B5EF4-FFF2-40B4-BE49-F238E27FC236}">
                <a16:creationId xmlns:a16="http://schemas.microsoft.com/office/drawing/2014/main" id="{07B96446-1CC0-4C83-B03F-99A0999627D3}"/>
              </a:ext>
            </a:extLst>
          </p:cNvPr>
          <p:cNvSpPr>
            <a:spLocks noGrp="1"/>
          </p:cNvSpPr>
          <p:nvPr>
            <p:ph type="sldNum" sz="quarter" idx="12"/>
          </p:nvPr>
        </p:nvSpPr>
        <p:spPr/>
        <p:txBody>
          <a:bodyPr/>
          <a:lstStyle/>
          <a:p>
            <a:fld id="{F7E94DEF-D429-47B4-8E0F-58CD298B3C00}" type="slidenum">
              <a:rPr kumimoji="1" lang="ja-JP" altLang="en-US" smtClean="0"/>
              <a:t>41</a:t>
            </a:fld>
            <a:endParaRPr kumimoji="1" lang="ja-JP" altLang="en-US"/>
          </a:p>
        </p:txBody>
      </p:sp>
    </p:spTree>
    <p:extLst>
      <p:ext uri="{BB962C8B-B14F-4D97-AF65-F5344CB8AC3E}">
        <p14:creationId xmlns:p14="http://schemas.microsoft.com/office/powerpoint/2010/main" val="63206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162EEE-BBE9-49FE-AB0A-AB54D9A6EABA}"/>
              </a:ext>
            </a:extLst>
          </p:cNvPr>
          <p:cNvSpPr>
            <a:spLocks noGrp="1"/>
          </p:cNvSpPr>
          <p:nvPr>
            <p:ph type="title"/>
          </p:nvPr>
        </p:nvSpPr>
        <p:spPr/>
        <p:txBody>
          <a:bodyPr/>
          <a:lstStyle/>
          <a:p>
            <a:r>
              <a:rPr kumimoji="1" lang="en-US" altLang="ja-JP" sz="3200" dirty="0"/>
              <a:t>Landsat</a:t>
            </a:r>
            <a:r>
              <a:rPr kumimoji="1" lang="ja-JP" altLang="en-US" sz="3200" dirty="0"/>
              <a:t>とは</a:t>
            </a:r>
            <a:endParaRPr kumimoji="1" lang="ja-JP" altLang="en-US" dirty="0"/>
          </a:p>
        </p:txBody>
      </p:sp>
      <p:sp>
        <p:nvSpPr>
          <p:cNvPr id="3" name="コンテンツ プレースホルダー 2">
            <a:extLst>
              <a:ext uri="{FF2B5EF4-FFF2-40B4-BE49-F238E27FC236}">
                <a16:creationId xmlns:a16="http://schemas.microsoft.com/office/drawing/2014/main" id="{598D62EC-8F71-4381-9DC9-EE768284D6A8}"/>
              </a:ext>
            </a:extLst>
          </p:cNvPr>
          <p:cNvSpPr>
            <a:spLocks noGrp="1"/>
          </p:cNvSpPr>
          <p:nvPr>
            <p:ph sz="quarter" idx="13"/>
          </p:nvPr>
        </p:nvSpPr>
        <p:spPr>
          <a:xfrm>
            <a:off x="285780" y="1275023"/>
            <a:ext cx="8572500" cy="1260909"/>
          </a:xfrm>
        </p:spPr>
        <p:txBody>
          <a:bodyPr>
            <a:normAutofit fontScale="92500" lnSpcReduction="10000"/>
          </a:bodyPr>
          <a:lstStyle/>
          <a:p>
            <a:pPr marL="0" indent="0">
              <a:buNone/>
            </a:pPr>
            <a:r>
              <a:rPr lang="en-US" altLang="ja-JP" sz="2200" b="0" dirty="0"/>
              <a:t>Landsat </a:t>
            </a:r>
            <a:r>
              <a:rPr lang="ja-JP" altLang="en-US" sz="2200" b="0" dirty="0"/>
              <a:t>は、アメリカの </a:t>
            </a:r>
            <a:r>
              <a:rPr lang="en-US" altLang="ja-JP" sz="2200" b="0" dirty="0"/>
              <a:t>2 </a:t>
            </a:r>
            <a:r>
              <a:rPr lang="ja-JP" altLang="en-US" sz="2200" b="0" dirty="0" err="1"/>
              <a:t>つの</a:t>
            </a:r>
            <a:r>
              <a:rPr lang="ja-JP" altLang="en-US" sz="2200" b="0" dirty="0"/>
              <a:t>政府機関の共同イニシアチブにより運営されている人工衛星です。過去 </a:t>
            </a:r>
            <a:r>
              <a:rPr lang="en-US" altLang="ja-JP" sz="2200" b="0" dirty="0"/>
              <a:t>43 </a:t>
            </a:r>
            <a:r>
              <a:rPr lang="ja-JP" altLang="en-US" sz="2200" b="0" dirty="0"/>
              <a:t>年間という衛星画像プログラムとして最も長い歴史を誇り、また画像は無償で公開されています。地上解像度は</a:t>
            </a:r>
            <a:r>
              <a:rPr lang="en-US" altLang="ja-JP" sz="2200" b="0" dirty="0"/>
              <a:t>30m</a:t>
            </a:r>
            <a:r>
              <a:rPr lang="ja-JP" altLang="en-US" sz="2200" b="0" dirty="0"/>
              <a:t>で、広範囲の観測に適しています。</a:t>
            </a:r>
            <a:endParaRPr lang="en-US" altLang="ja-JP" sz="2200" b="0" dirty="0"/>
          </a:p>
          <a:p>
            <a:endParaRPr kumimoji="1" lang="ja-JP" altLang="en-US" sz="2400" dirty="0"/>
          </a:p>
        </p:txBody>
      </p:sp>
      <p:sp>
        <p:nvSpPr>
          <p:cNvPr id="5" name="テキスト ボックス 4">
            <a:extLst>
              <a:ext uri="{FF2B5EF4-FFF2-40B4-BE49-F238E27FC236}">
                <a16:creationId xmlns:a16="http://schemas.microsoft.com/office/drawing/2014/main" id="{525518F6-386A-44C4-8224-B9490D4E4815}"/>
              </a:ext>
            </a:extLst>
          </p:cNvPr>
          <p:cNvSpPr txBox="1"/>
          <p:nvPr/>
        </p:nvSpPr>
        <p:spPr>
          <a:xfrm>
            <a:off x="285720" y="2489469"/>
            <a:ext cx="6700868" cy="1938992"/>
          </a:xfrm>
          <a:prstGeom prst="rect">
            <a:avLst/>
          </a:prstGeom>
          <a:noFill/>
        </p:spPr>
        <p:txBody>
          <a:bodyPr wrap="square" rtlCol="0">
            <a:spAutoFit/>
          </a:bodyPr>
          <a:lstStyle/>
          <a:p>
            <a:pPr marL="342900" indent="-342900">
              <a:buFont typeface="Wingdings" panose="05000000000000000000" pitchFamily="2" charset="2"/>
              <a:buChar char="l"/>
            </a:pPr>
            <a:r>
              <a:rPr lang="en-US" altLang="ja-JP" sz="2000" b="1" dirty="0">
                <a:solidFill>
                  <a:srgbClr val="003366"/>
                </a:solidFill>
              </a:rPr>
              <a:t>Landsat</a:t>
            </a:r>
            <a:r>
              <a:rPr lang="ja-JP" altLang="en-US" sz="2000" b="1" dirty="0">
                <a:solidFill>
                  <a:srgbClr val="003366"/>
                </a:solidFill>
              </a:rPr>
              <a:t> アプリ</a:t>
            </a:r>
            <a:endParaRPr lang="en-US" altLang="ja-JP" sz="2000" b="1" dirty="0">
              <a:solidFill>
                <a:srgbClr val="003366"/>
              </a:solidFill>
            </a:endParaRPr>
          </a:p>
          <a:p>
            <a:r>
              <a:rPr lang="en-US" altLang="ja-JP" sz="2000" dirty="0" err="1">
                <a:solidFill>
                  <a:srgbClr val="003366"/>
                </a:solidFill>
              </a:rPr>
              <a:t>Esri</a:t>
            </a:r>
            <a:r>
              <a:rPr lang="ja-JP" altLang="en-US" sz="2000" dirty="0">
                <a:solidFill>
                  <a:srgbClr val="003366"/>
                </a:solidFill>
              </a:rPr>
              <a:t> が公開しているレッスンがセットになっている </a:t>
            </a:r>
            <a:r>
              <a:rPr lang="en-US" altLang="ja-JP" sz="2000" dirty="0">
                <a:solidFill>
                  <a:srgbClr val="003366"/>
                </a:solidFill>
              </a:rPr>
              <a:t>Landsat </a:t>
            </a:r>
            <a:r>
              <a:rPr lang="ja-JP" altLang="en-US" sz="2000" dirty="0">
                <a:solidFill>
                  <a:srgbClr val="003366"/>
                </a:solidFill>
              </a:rPr>
              <a:t>活用アプリです。各種指数の切り替えや時系列データの表示、ブックマーク移動が行えます。セットになっているレッスンでは、火山活動から都市のスプロール現象</a:t>
            </a:r>
            <a:r>
              <a:rPr lang="ja-JP" altLang="en-US" sz="2000" dirty="0">
                <a:solidFill>
                  <a:srgbClr val="FF0000"/>
                </a:solidFill>
              </a:rPr>
              <a:t>*</a:t>
            </a:r>
            <a:r>
              <a:rPr lang="ja-JP" altLang="en-US" sz="2000" dirty="0">
                <a:solidFill>
                  <a:srgbClr val="003366"/>
                </a:solidFill>
              </a:rPr>
              <a:t>まで、世界中のさまざまな秘密を明らかにします。</a:t>
            </a:r>
          </a:p>
        </p:txBody>
      </p:sp>
      <p:sp>
        <p:nvSpPr>
          <p:cNvPr id="6" name="テキスト ボックス 5">
            <a:extLst>
              <a:ext uri="{FF2B5EF4-FFF2-40B4-BE49-F238E27FC236}">
                <a16:creationId xmlns:a16="http://schemas.microsoft.com/office/drawing/2014/main" id="{0D4277E1-66DA-4718-8058-BDFC2069E1B1}"/>
              </a:ext>
            </a:extLst>
          </p:cNvPr>
          <p:cNvSpPr txBox="1"/>
          <p:nvPr/>
        </p:nvSpPr>
        <p:spPr>
          <a:xfrm>
            <a:off x="285720" y="4432739"/>
            <a:ext cx="6700868" cy="2246769"/>
          </a:xfrm>
          <a:prstGeom prst="rect">
            <a:avLst/>
          </a:prstGeom>
          <a:noFill/>
        </p:spPr>
        <p:txBody>
          <a:bodyPr wrap="square" rtlCol="0">
            <a:spAutoFit/>
          </a:bodyPr>
          <a:lstStyle/>
          <a:p>
            <a:pPr marL="342900" indent="-342900">
              <a:buFont typeface="Wingdings" panose="05000000000000000000" pitchFamily="2" charset="2"/>
              <a:buChar char="l"/>
            </a:pPr>
            <a:r>
              <a:rPr lang="en-US" altLang="ja-JP" sz="2000" b="1" dirty="0">
                <a:solidFill>
                  <a:srgbClr val="003366"/>
                </a:solidFill>
              </a:rPr>
              <a:t>Landsat</a:t>
            </a:r>
            <a:r>
              <a:rPr lang="ja-JP" altLang="en-US" sz="2000" b="1" dirty="0">
                <a:solidFill>
                  <a:srgbClr val="003366"/>
                </a:solidFill>
              </a:rPr>
              <a:t> </a:t>
            </a:r>
            <a:r>
              <a:rPr lang="en-US" altLang="ja-JP" sz="2000" b="1" dirty="0">
                <a:solidFill>
                  <a:srgbClr val="003366"/>
                </a:solidFill>
              </a:rPr>
              <a:t>Explorer</a:t>
            </a:r>
            <a:r>
              <a:rPr lang="ja-JP" altLang="en-US" sz="2000" b="1" dirty="0">
                <a:solidFill>
                  <a:srgbClr val="003366"/>
                </a:solidFill>
              </a:rPr>
              <a:t> </a:t>
            </a:r>
            <a:endParaRPr lang="en-US" altLang="ja-JP" sz="2000" b="1" dirty="0">
              <a:solidFill>
                <a:srgbClr val="003366"/>
              </a:solidFill>
            </a:endParaRPr>
          </a:p>
          <a:p>
            <a:r>
              <a:rPr lang="en-US" altLang="ja-JP" sz="2000" dirty="0" err="1">
                <a:solidFill>
                  <a:srgbClr val="003366"/>
                </a:solidFill>
              </a:rPr>
              <a:t>Esri</a:t>
            </a:r>
            <a:r>
              <a:rPr lang="ja-JP" altLang="en-US" sz="2000" dirty="0">
                <a:solidFill>
                  <a:srgbClr val="003366"/>
                </a:solidFill>
              </a:rPr>
              <a:t> が公開している </a:t>
            </a:r>
            <a:r>
              <a:rPr lang="en-US" altLang="ja-JP" sz="2000" dirty="0">
                <a:solidFill>
                  <a:srgbClr val="003366"/>
                </a:solidFill>
              </a:rPr>
              <a:t>Landsat </a:t>
            </a:r>
            <a:r>
              <a:rPr lang="ja-JP" altLang="en-US" sz="2000" dirty="0">
                <a:solidFill>
                  <a:srgbClr val="003366"/>
                </a:solidFill>
              </a:rPr>
              <a:t>活用アプリです。 さまざまな分析ツールが用意されており、各種指数の切り替えや、スワイプ、カスタム マスクの作成、時系列データの表示、</a:t>
            </a:r>
            <a:r>
              <a:rPr lang="en-US" altLang="ja-JP" sz="2000" dirty="0">
                <a:solidFill>
                  <a:srgbClr val="003366"/>
                </a:solidFill>
              </a:rPr>
              <a:t>2 </a:t>
            </a:r>
            <a:r>
              <a:rPr lang="ja-JP" altLang="en-US" sz="2000" dirty="0">
                <a:solidFill>
                  <a:srgbClr val="003366"/>
                </a:solidFill>
              </a:rPr>
              <a:t>時期間の変化抽出、</a:t>
            </a:r>
            <a:r>
              <a:rPr lang="en-US" altLang="ja-JP" sz="2000" dirty="0">
                <a:solidFill>
                  <a:srgbClr val="003366"/>
                </a:solidFill>
                <a:hlinkClick r:id="rId3"/>
              </a:rPr>
              <a:t>ArcGIS Online</a:t>
            </a:r>
            <a:r>
              <a:rPr lang="ja-JP" altLang="en-US" sz="2000" dirty="0">
                <a:solidFill>
                  <a:srgbClr val="003366"/>
                </a:solidFill>
              </a:rPr>
              <a:t> からのデータ追加・保存、ローカル ファイルへのエクスポートなどを行うことができます。</a:t>
            </a:r>
          </a:p>
        </p:txBody>
      </p:sp>
      <p:sp>
        <p:nvSpPr>
          <p:cNvPr id="8" name="テキスト ボックス 7">
            <a:extLst>
              <a:ext uri="{FF2B5EF4-FFF2-40B4-BE49-F238E27FC236}">
                <a16:creationId xmlns:a16="http://schemas.microsoft.com/office/drawing/2014/main" id="{3FA4A3DD-0BA6-44F7-9247-9C631371F576}"/>
              </a:ext>
            </a:extLst>
          </p:cNvPr>
          <p:cNvSpPr txBox="1"/>
          <p:nvPr/>
        </p:nvSpPr>
        <p:spPr>
          <a:xfrm>
            <a:off x="6012872" y="6525619"/>
            <a:ext cx="3131127" cy="307777"/>
          </a:xfrm>
          <a:prstGeom prst="rect">
            <a:avLst/>
          </a:prstGeom>
          <a:noFill/>
        </p:spPr>
        <p:txBody>
          <a:bodyPr wrap="square" rtlCol="0">
            <a:spAutoFit/>
          </a:bodyPr>
          <a:lstStyle/>
          <a:p>
            <a:r>
              <a:rPr lang="ja-JP" altLang="en-US" sz="1400" b="1" dirty="0">
                <a:solidFill>
                  <a:srgbClr val="FF0000"/>
                </a:solidFill>
              </a:rPr>
              <a:t>*</a:t>
            </a:r>
            <a:r>
              <a:rPr lang="ja-JP" altLang="en-US" sz="1400" dirty="0">
                <a:solidFill>
                  <a:schemeClr val="tx2"/>
                </a:solidFill>
              </a:rPr>
              <a:t>都市が無秩序に拡大していくこと。</a:t>
            </a:r>
            <a:endParaRPr lang="en-US" altLang="ja-JP" sz="1400" dirty="0">
              <a:solidFill>
                <a:schemeClr val="tx2"/>
              </a:solidFill>
            </a:endParaRPr>
          </a:p>
        </p:txBody>
      </p:sp>
      <p:pic>
        <p:nvPicPr>
          <p:cNvPr id="11" name="図 10">
            <a:extLst>
              <a:ext uri="{FF2B5EF4-FFF2-40B4-BE49-F238E27FC236}">
                <a16:creationId xmlns:a16="http://schemas.microsoft.com/office/drawing/2014/main" id="{3AE1017E-EE53-4E67-88CC-FF317F2C8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588" y="5018977"/>
            <a:ext cx="1944303" cy="1260909"/>
          </a:xfrm>
          <a:prstGeom prst="rect">
            <a:avLst/>
          </a:prstGeom>
        </p:spPr>
      </p:pic>
      <p:sp>
        <p:nvSpPr>
          <p:cNvPr id="4" name="スライド番号プレースホルダー 3">
            <a:extLst>
              <a:ext uri="{FF2B5EF4-FFF2-40B4-BE49-F238E27FC236}">
                <a16:creationId xmlns:a16="http://schemas.microsoft.com/office/drawing/2014/main" id="{421B0C5C-E2C5-4651-9F8C-B61E54CC8A64}"/>
              </a:ext>
            </a:extLst>
          </p:cNvPr>
          <p:cNvSpPr>
            <a:spLocks noGrp="1"/>
          </p:cNvSpPr>
          <p:nvPr>
            <p:ph type="sldNum" sz="quarter" idx="12"/>
          </p:nvPr>
        </p:nvSpPr>
        <p:spPr/>
        <p:txBody>
          <a:bodyPr/>
          <a:lstStyle/>
          <a:p>
            <a:fld id="{F7E94DEF-D429-47B4-8E0F-58CD298B3C00}" type="slidenum">
              <a:rPr kumimoji="1" lang="ja-JP" altLang="en-US" smtClean="0"/>
              <a:t>5</a:t>
            </a:fld>
            <a:endParaRPr kumimoji="1" lang="ja-JP" altLang="en-US"/>
          </a:p>
        </p:txBody>
      </p:sp>
      <p:pic>
        <p:nvPicPr>
          <p:cNvPr id="9" name="図 8">
            <a:extLst>
              <a:ext uri="{FF2B5EF4-FFF2-40B4-BE49-F238E27FC236}">
                <a16:creationId xmlns:a16="http://schemas.microsoft.com/office/drawing/2014/main" id="{2136A8E2-A9EF-4622-BE58-F7ECFA384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696" y="2535932"/>
            <a:ext cx="1884195" cy="2092880"/>
          </a:xfrm>
          <a:prstGeom prst="rect">
            <a:avLst/>
          </a:prstGeom>
        </p:spPr>
      </p:pic>
    </p:spTree>
    <p:extLst>
      <p:ext uri="{BB962C8B-B14F-4D97-AF65-F5344CB8AC3E}">
        <p14:creationId xmlns:p14="http://schemas.microsoft.com/office/powerpoint/2010/main" val="167566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9F5B2-3E3B-45DD-9F8A-B68114B616DB}"/>
              </a:ext>
            </a:extLst>
          </p:cNvPr>
          <p:cNvSpPr>
            <a:spLocks noGrp="1"/>
          </p:cNvSpPr>
          <p:nvPr>
            <p:ph type="title"/>
          </p:nvPr>
        </p:nvSpPr>
        <p:spPr/>
        <p:txBody>
          <a:bodyPr>
            <a:normAutofit/>
          </a:bodyPr>
          <a:lstStyle/>
          <a:p>
            <a:r>
              <a:rPr kumimoji="1" lang="ja-JP" altLang="en-US" sz="3200" dirty="0"/>
              <a:t>実際にさわってみよう</a:t>
            </a:r>
            <a:br>
              <a:rPr kumimoji="1" lang="en-US" altLang="ja-JP" sz="3200" dirty="0"/>
            </a:br>
            <a:r>
              <a:rPr kumimoji="1" lang="ja-JP" altLang="en-US" sz="3200" dirty="0"/>
              <a:t>～初級～</a:t>
            </a:r>
          </a:p>
        </p:txBody>
      </p:sp>
      <p:sp>
        <p:nvSpPr>
          <p:cNvPr id="3" name="サブタイトル 2">
            <a:extLst>
              <a:ext uri="{FF2B5EF4-FFF2-40B4-BE49-F238E27FC236}">
                <a16:creationId xmlns:a16="http://schemas.microsoft.com/office/drawing/2014/main" id="{8A1AEC5D-BFBF-410E-8FD5-6293F7AC5BB8}"/>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01A26A7-16F9-46BB-A44A-2462BDDB6B48}"/>
              </a:ext>
            </a:extLst>
          </p:cNvPr>
          <p:cNvSpPr>
            <a:spLocks noGrp="1"/>
          </p:cNvSpPr>
          <p:nvPr>
            <p:ph type="sldNum" sz="quarter" idx="12"/>
          </p:nvPr>
        </p:nvSpPr>
        <p:spPr/>
        <p:txBody>
          <a:bodyPr/>
          <a:lstStyle/>
          <a:p>
            <a:fld id="{F7E94DEF-D429-47B4-8E0F-58CD298B3C00}" type="slidenum">
              <a:rPr kumimoji="1" lang="ja-JP" altLang="en-US" smtClean="0"/>
              <a:t>6</a:t>
            </a:fld>
            <a:endParaRPr kumimoji="1" lang="ja-JP" altLang="en-US"/>
          </a:p>
        </p:txBody>
      </p:sp>
    </p:spTree>
    <p:extLst>
      <p:ext uri="{BB962C8B-B14F-4D97-AF65-F5344CB8AC3E}">
        <p14:creationId xmlns:p14="http://schemas.microsoft.com/office/powerpoint/2010/main" val="270122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96617-411B-48D8-BD2B-D9294E1CB880}"/>
              </a:ext>
            </a:extLst>
          </p:cNvPr>
          <p:cNvSpPr>
            <a:spLocks noGrp="1"/>
          </p:cNvSpPr>
          <p:nvPr>
            <p:ph type="title"/>
          </p:nvPr>
        </p:nvSpPr>
        <p:spPr/>
        <p:txBody>
          <a:bodyPr/>
          <a:lstStyle/>
          <a:p>
            <a:r>
              <a:rPr lang="ja-JP" altLang="en-US" sz="3200" dirty="0"/>
              <a:t>準備</a:t>
            </a:r>
          </a:p>
        </p:txBody>
      </p:sp>
      <p:sp>
        <p:nvSpPr>
          <p:cNvPr id="3" name="コンテンツ プレースホルダー 2">
            <a:extLst>
              <a:ext uri="{FF2B5EF4-FFF2-40B4-BE49-F238E27FC236}">
                <a16:creationId xmlns:a16="http://schemas.microsoft.com/office/drawing/2014/main" id="{F73B4BD5-3716-4B92-9FAA-34E6698DA6D8}"/>
              </a:ext>
            </a:extLst>
          </p:cNvPr>
          <p:cNvSpPr>
            <a:spLocks noGrp="1"/>
          </p:cNvSpPr>
          <p:nvPr>
            <p:ph sz="quarter" idx="13"/>
          </p:nvPr>
        </p:nvSpPr>
        <p:spPr>
          <a:xfrm>
            <a:off x="285720" y="1293095"/>
            <a:ext cx="5564424" cy="5183905"/>
          </a:xfrm>
        </p:spPr>
        <p:txBody>
          <a:bodyPr>
            <a:normAutofit fontScale="92500" lnSpcReduction="10000"/>
          </a:bodyPr>
          <a:lstStyle/>
          <a:p>
            <a:r>
              <a:rPr lang="en-US" altLang="ja-JP" sz="2400" dirty="0"/>
              <a:t>Landsat</a:t>
            </a:r>
            <a:r>
              <a:rPr lang="ja-JP" altLang="en-US" sz="2400" dirty="0"/>
              <a:t> アプリにアクセスします。</a:t>
            </a:r>
            <a:endParaRPr lang="en-US" altLang="ja-JP" sz="2400" dirty="0"/>
          </a:p>
          <a:p>
            <a:pPr marL="0" indent="0">
              <a:buNone/>
            </a:pPr>
            <a:r>
              <a:rPr lang="en-US" altLang="ja-JP" sz="1800" b="0" dirty="0">
                <a:hlinkClick r:id="rId3"/>
              </a:rPr>
              <a:t>http://learn.arcgis.com/ja/projects/get-started-with-imagery/app/</a:t>
            </a:r>
            <a:endParaRPr lang="en-US" altLang="ja-JP" sz="1800" b="0" dirty="0"/>
          </a:p>
          <a:p>
            <a:pPr marL="0" indent="0">
              <a:buNone/>
            </a:pPr>
            <a:r>
              <a:rPr lang="en-US" altLang="ja-JP" sz="2000" b="0" dirty="0"/>
              <a:t>Landsat</a:t>
            </a:r>
            <a:r>
              <a:rPr lang="ja-JP" altLang="en-US" sz="2000" b="0" dirty="0"/>
              <a:t> アプリを開くと、右図の画面が表示されます。</a:t>
            </a:r>
            <a:endParaRPr lang="en-US" altLang="ja-JP" sz="2000" b="0" dirty="0"/>
          </a:p>
          <a:p>
            <a:pPr marL="0" indent="0">
              <a:buNone/>
            </a:pPr>
            <a:r>
              <a:rPr lang="ja-JP" altLang="en-US" sz="2000" b="0" dirty="0"/>
              <a:t>アプリに表示されている画像は、米国 </a:t>
            </a:r>
            <a:r>
              <a:rPr lang="en-US" altLang="ja-JP" sz="2000" b="0" dirty="0" err="1"/>
              <a:t>Esri</a:t>
            </a:r>
            <a:r>
              <a:rPr lang="ja-JP" altLang="en-US" sz="2000" b="0" dirty="0"/>
              <a:t> の本社がある米国カリフォルニア州のレッドランズです。</a:t>
            </a:r>
            <a:endParaRPr lang="en-US" altLang="ja-JP" sz="1800" b="0" dirty="0"/>
          </a:p>
          <a:p>
            <a:pPr marL="0" indent="0">
              <a:buNone/>
            </a:pPr>
            <a:endParaRPr lang="en-US" altLang="ja-JP" sz="2000" b="0" dirty="0">
              <a:solidFill>
                <a:schemeClr val="accent4"/>
              </a:solidFill>
            </a:endParaRPr>
          </a:p>
          <a:p>
            <a:pPr marL="0" indent="0">
              <a:buNone/>
            </a:pPr>
            <a:r>
              <a:rPr lang="en-US" altLang="ja-JP" sz="2000" b="0" dirty="0"/>
              <a:t>Landsat</a:t>
            </a:r>
            <a:r>
              <a:rPr lang="ja-JP" altLang="en-US" sz="2000" b="0" dirty="0"/>
              <a:t> アプリの左側には指数タブや機能タブが複数用意されています。まずウォーミングアップとして、ブックマーク ウインドウを開いて表示されている地域をみてみましょう。</a:t>
            </a:r>
          </a:p>
          <a:p>
            <a:pPr marL="0" indent="0">
              <a:buNone/>
            </a:pPr>
            <a:endParaRPr lang="en-US" altLang="ja-JP" sz="2000" b="0" dirty="0"/>
          </a:p>
          <a:p>
            <a:pPr marL="0" indent="0">
              <a:buNone/>
            </a:pPr>
            <a:r>
              <a:rPr lang="en-US" altLang="ja-JP" sz="2400" b="0" dirty="0"/>
              <a:t>	</a:t>
            </a:r>
            <a:r>
              <a:rPr lang="en-US" altLang="ja-JP" sz="2000" b="0" dirty="0">
                <a:solidFill>
                  <a:schemeClr val="accent4"/>
                </a:solidFill>
              </a:rPr>
              <a:t>[Bookmarks]</a:t>
            </a:r>
            <a:r>
              <a:rPr lang="ja-JP" altLang="en-US" sz="2000" b="0" dirty="0">
                <a:solidFill>
                  <a:schemeClr val="accent4"/>
                </a:solidFill>
              </a:rPr>
              <a:t> タブをクリックして、ブック</a:t>
            </a:r>
            <a:r>
              <a:rPr lang="en-US" altLang="ja-JP" sz="2000" b="0" dirty="0">
                <a:solidFill>
                  <a:schemeClr val="accent4"/>
                </a:solidFill>
              </a:rPr>
              <a:t>	</a:t>
            </a:r>
            <a:r>
              <a:rPr lang="ja-JP" altLang="en-US" sz="2000" b="0" dirty="0">
                <a:solidFill>
                  <a:schemeClr val="accent4"/>
                </a:solidFill>
              </a:rPr>
              <a:t>マーク ウィンドウの右端にあるスクロール</a:t>
            </a:r>
            <a:r>
              <a:rPr lang="en-US" altLang="ja-JP" sz="2000" b="0" dirty="0">
                <a:solidFill>
                  <a:schemeClr val="accent4"/>
                </a:solidFill>
              </a:rPr>
              <a:t>	</a:t>
            </a:r>
            <a:r>
              <a:rPr lang="ja-JP" altLang="en-US" sz="2000" b="0" dirty="0">
                <a:solidFill>
                  <a:schemeClr val="accent4"/>
                </a:solidFill>
              </a:rPr>
              <a:t>バーを操作します。任意のブックマークをク</a:t>
            </a:r>
            <a:r>
              <a:rPr lang="en-US" altLang="ja-JP" sz="2000" b="0" dirty="0">
                <a:solidFill>
                  <a:schemeClr val="accent4"/>
                </a:solidFill>
              </a:rPr>
              <a:t>	</a:t>
            </a:r>
            <a:r>
              <a:rPr lang="ja-JP" altLang="en-US" sz="2000" b="0" dirty="0">
                <a:solidFill>
                  <a:schemeClr val="accent4"/>
                </a:solidFill>
              </a:rPr>
              <a:t>リックして移動します。</a:t>
            </a:r>
            <a:endParaRPr lang="en-US" altLang="ja-JP" sz="2000" b="0" dirty="0"/>
          </a:p>
        </p:txBody>
      </p:sp>
      <p:pic>
        <p:nvPicPr>
          <p:cNvPr id="11" name="グラフィックス 10" descr="羅針盤">
            <a:extLst>
              <a:ext uri="{FF2B5EF4-FFF2-40B4-BE49-F238E27FC236}">
                <a16:creationId xmlns:a16="http://schemas.microsoft.com/office/drawing/2014/main" id="{382CB219-6F16-4AE8-A91E-2FBAE6BC57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8238" y="5210218"/>
            <a:ext cx="419524" cy="419524"/>
          </a:xfrm>
          <a:prstGeom prst="rect">
            <a:avLst/>
          </a:prstGeom>
        </p:spPr>
      </p:pic>
      <p:pic>
        <p:nvPicPr>
          <p:cNvPr id="8" name="図 7">
            <a:extLst>
              <a:ext uri="{FF2B5EF4-FFF2-40B4-BE49-F238E27FC236}">
                <a16:creationId xmlns:a16="http://schemas.microsoft.com/office/drawing/2014/main" id="{A90EEED8-DEAD-43A2-8DB2-EE60362783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4935" y="4833959"/>
            <a:ext cx="3118585" cy="1799417"/>
          </a:xfrm>
          <a:prstGeom prst="rect">
            <a:avLst/>
          </a:prstGeom>
        </p:spPr>
      </p:pic>
      <p:sp>
        <p:nvSpPr>
          <p:cNvPr id="4" name="スライド番号プレースホルダー 3">
            <a:extLst>
              <a:ext uri="{FF2B5EF4-FFF2-40B4-BE49-F238E27FC236}">
                <a16:creationId xmlns:a16="http://schemas.microsoft.com/office/drawing/2014/main" id="{BFB5AD30-AD2F-4133-AF22-3B7FE261795A}"/>
              </a:ext>
            </a:extLst>
          </p:cNvPr>
          <p:cNvSpPr>
            <a:spLocks noGrp="1"/>
          </p:cNvSpPr>
          <p:nvPr>
            <p:ph type="sldNum" sz="quarter" idx="12"/>
          </p:nvPr>
        </p:nvSpPr>
        <p:spPr/>
        <p:txBody>
          <a:bodyPr/>
          <a:lstStyle/>
          <a:p>
            <a:fld id="{F7E94DEF-D429-47B4-8E0F-58CD298B3C00}" type="slidenum">
              <a:rPr kumimoji="1" lang="ja-JP" altLang="en-US" smtClean="0"/>
              <a:t>7</a:t>
            </a:fld>
            <a:endParaRPr kumimoji="1" lang="ja-JP" altLang="en-US"/>
          </a:p>
        </p:txBody>
      </p:sp>
      <p:pic>
        <p:nvPicPr>
          <p:cNvPr id="9" name="図 8">
            <a:extLst>
              <a:ext uri="{FF2B5EF4-FFF2-40B4-BE49-F238E27FC236}">
                <a16:creationId xmlns:a16="http://schemas.microsoft.com/office/drawing/2014/main" id="{0C35F1DA-5D6E-41A8-B882-8511C5A67C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4934" y="1293095"/>
            <a:ext cx="3118585" cy="3463986"/>
          </a:xfrm>
          <a:prstGeom prst="rect">
            <a:avLst/>
          </a:prstGeom>
        </p:spPr>
      </p:pic>
    </p:spTree>
    <p:extLst>
      <p:ext uri="{BB962C8B-B14F-4D97-AF65-F5344CB8AC3E}">
        <p14:creationId xmlns:p14="http://schemas.microsoft.com/office/powerpoint/2010/main" val="2787145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3D672B-1813-4DE3-8A5F-1489E7EC47C6}"/>
              </a:ext>
            </a:extLst>
          </p:cNvPr>
          <p:cNvSpPr>
            <a:spLocks noGrp="1"/>
          </p:cNvSpPr>
          <p:nvPr>
            <p:ph type="title"/>
          </p:nvPr>
        </p:nvSpPr>
        <p:spPr/>
        <p:txBody>
          <a:bodyPr>
            <a:normAutofit/>
          </a:bodyPr>
          <a:lstStyle/>
          <a:p>
            <a:r>
              <a:rPr kumimoji="1" lang="en-US" altLang="ja-JP" sz="3200" dirty="0"/>
              <a:t>Landsat</a:t>
            </a:r>
            <a:r>
              <a:rPr kumimoji="1" lang="ja-JP" altLang="en-US" sz="3200" dirty="0"/>
              <a:t> アプリのアイコン説明と操作方法</a:t>
            </a:r>
          </a:p>
        </p:txBody>
      </p:sp>
      <p:sp>
        <p:nvSpPr>
          <p:cNvPr id="3" name="コンテンツ プレースホルダー 2">
            <a:extLst>
              <a:ext uri="{FF2B5EF4-FFF2-40B4-BE49-F238E27FC236}">
                <a16:creationId xmlns:a16="http://schemas.microsoft.com/office/drawing/2014/main" id="{C196E3B5-AAE5-4C45-BA68-014A43ED072B}"/>
              </a:ext>
            </a:extLst>
          </p:cNvPr>
          <p:cNvSpPr>
            <a:spLocks noGrp="1"/>
          </p:cNvSpPr>
          <p:nvPr>
            <p:ph sz="quarter" idx="13"/>
          </p:nvPr>
        </p:nvSpPr>
        <p:spPr>
          <a:xfrm>
            <a:off x="298504" y="1284902"/>
            <a:ext cx="8572500" cy="5357823"/>
          </a:xfrm>
        </p:spPr>
        <p:txBody>
          <a:bodyPr>
            <a:normAutofit/>
          </a:bodyPr>
          <a:lstStyle/>
          <a:p>
            <a:r>
              <a:rPr kumimoji="1" lang="ja-JP" altLang="en-US" sz="2000" dirty="0"/>
              <a:t>アイコン説明</a:t>
            </a:r>
            <a:endParaRPr kumimoji="1" lang="en-US" altLang="ja-JP" sz="2000" dirty="0"/>
          </a:p>
        </p:txBody>
      </p:sp>
      <p:graphicFrame>
        <p:nvGraphicFramePr>
          <p:cNvPr id="4" name="表 3">
            <a:extLst>
              <a:ext uri="{FF2B5EF4-FFF2-40B4-BE49-F238E27FC236}">
                <a16:creationId xmlns:a16="http://schemas.microsoft.com/office/drawing/2014/main" id="{3CC07805-4200-484E-8A8E-80E75436067C}"/>
              </a:ext>
            </a:extLst>
          </p:cNvPr>
          <p:cNvGraphicFramePr>
            <a:graphicFrameLocks noGrp="1"/>
          </p:cNvGraphicFramePr>
          <p:nvPr>
            <p:extLst>
              <p:ext uri="{D42A27DB-BD31-4B8C-83A1-F6EECF244321}">
                <p14:modId xmlns:p14="http://schemas.microsoft.com/office/powerpoint/2010/main" val="176250858"/>
              </p:ext>
            </p:extLst>
          </p:nvPr>
        </p:nvGraphicFramePr>
        <p:xfrm>
          <a:off x="298504" y="1730980"/>
          <a:ext cx="8473967" cy="3760083"/>
        </p:xfrm>
        <a:graphic>
          <a:graphicData uri="http://schemas.openxmlformats.org/drawingml/2006/table">
            <a:tbl>
              <a:tblPr bandCol="1">
                <a:tableStyleId>{BDBED569-4797-4DF1-A0F4-6AAB3CD982D8}</a:tableStyleId>
              </a:tblPr>
              <a:tblGrid>
                <a:gridCol w="847397">
                  <a:extLst>
                    <a:ext uri="{9D8B030D-6E8A-4147-A177-3AD203B41FA5}">
                      <a16:colId xmlns:a16="http://schemas.microsoft.com/office/drawing/2014/main" val="880564931"/>
                    </a:ext>
                  </a:extLst>
                </a:gridCol>
                <a:gridCol w="3389587">
                  <a:extLst>
                    <a:ext uri="{9D8B030D-6E8A-4147-A177-3AD203B41FA5}">
                      <a16:colId xmlns:a16="http://schemas.microsoft.com/office/drawing/2014/main" val="1542192624"/>
                    </a:ext>
                  </a:extLst>
                </a:gridCol>
                <a:gridCol w="939505">
                  <a:extLst>
                    <a:ext uri="{9D8B030D-6E8A-4147-A177-3AD203B41FA5}">
                      <a16:colId xmlns:a16="http://schemas.microsoft.com/office/drawing/2014/main" val="1482593526"/>
                    </a:ext>
                  </a:extLst>
                </a:gridCol>
                <a:gridCol w="3297478">
                  <a:extLst>
                    <a:ext uri="{9D8B030D-6E8A-4147-A177-3AD203B41FA5}">
                      <a16:colId xmlns:a16="http://schemas.microsoft.com/office/drawing/2014/main" val="4012830101"/>
                    </a:ext>
                  </a:extLst>
                </a:gridCol>
              </a:tblGrid>
              <a:tr h="370840">
                <a:tc>
                  <a:txBody>
                    <a:bodyPr/>
                    <a:lstStyle/>
                    <a:p>
                      <a:endParaRPr kumimoji="1" lang="ja-JP" altLang="en-US" dirty="0"/>
                    </a:p>
                  </a:txBody>
                  <a:tcPr/>
                </a:tc>
                <a:tc>
                  <a:txBody>
                    <a:bodyPr/>
                    <a:lstStyle/>
                    <a:p>
                      <a:r>
                        <a:rPr kumimoji="1" lang="en-US" altLang="ja-JP" sz="1400" dirty="0">
                          <a:solidFill>
                            <a:schemeClr val="tx2"/>
                          </a:solidFill>
                        </a:rPr>
                        <a:t>[Agriculture]</a:t>
                      </a:r>
                      <a:r>
                        <a:rPr kumimoji="1" lang="ja-JP" altLang="en-US" sz="1400" dirty="0">
                          <a:solidFill>
                            <a:schemeClr val="tx2"/>
                          </a:solidFill>
                        </a:rPr>
                        <a:t> 農業画像</a:t>
                      </a:r>
                      <a:endParaRPr kumimoji="1" lang="en-US" altLang="ja-JP" sz="1400" dirty="0">
                        <a:solidFill>
                          <a:schemeClr val="tx2"/>
                        </a:solidFill>
                      </a:endParaRP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[Time]</a:t>
                      </a:r>
                      <a:r>
                        <a:rPr kumimoji="1" lang="ja-JP" altLang="en-US" sz="1400" dirty="0">
                          <a:solidFill>
                            <a:schemeClr val="tx2"/>
                          </a:solidFill>
                        </a:rPr>
                        <a:t> タイムライン</a:t>
                      </a:r>
                    </a:p>
                  </a:txBody>
                  <a:tcPr/>
                </a:tc>
                <a:extLst>
                  <a:ext uri="{0D108BD9-81ED-4DB2-BD59-A6C34878D82A}">
                    <a16:rowId xmlns:a16="http://schemas.microsoft.com/office/drawing/2014/main" val="1324948445"/>
                  </a:ext>
                </a:extLst>
              </a:tr>
              <a:tr h="370840">
                <a:tc>
                  <a:txBody>
                    <a:bodyPr/>
                    <a:lstStyle/>
                    <a:p>
                      <a:endParaRPr kumimoji="1" lang="ja-JP" altLang="en-US" dirty="0"/>
                    </a:p>
                  </a:txBody>
                  <a:tcPr/>
                </a:tc>
                <a:tc>
                  <a:txBody>
                    <a:bodyPr/>
                    <a:lstStyle/>
                    <a:p>
                      <a:r>
                        <a:rPr kumimoji="1" lang="en-US" altLang="ja-JP" sz="1400" dirty="0">
                          <a:solidFill>
                            <a:schemeClr val="tx2"/>
                          </a:solidFill>
                        </a:rPr>
                        <a:t>[Natural</a:t>
                      </a:r>
                      <a:r>
                        <a:rPr kumimoji="1" lang="ja-JP" altLang="en-US" sz="1400" dirty="0">
                          <a:solidFill>
                            <a:schemeClr val="tx2"/>
                          </a:solidFill>
                        </a:rPr>
                        <a:t> </a:t>
                      </a:r>
                      <a:r>
                        <a:rPr kumimoji="1" lang="en-US" altLang="ja-JP" sz="1400" dirty="0">
                          <a:solidFill>
                            <a:schemeClr val="tx2"/>
                          </a:solidFill>
                        </a:rPr>
                        <a:t>Color]</a:t>
                      </a:r>
                      <a:r>
                        <a:rPr kumimoji="1" lang="ja-JP" altLang="en-US" sz="1400" dirty="0">
                          <a:solidFill>
                            <a:schemeClr val="tx2"/>
                          </a:solidFill>
                        </a:rPr>
                        <a:t> トゥルーカラー画像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[Identify]</a:t>
                      </a:r>
                      <a:r>
                        <a:rPr kumimoji="1" lang="ja-JP" altLang="en-US" sz="1400" dirty="0">
                          <a:solidFill>
                            <a:schemeClr val="tx2"/>
                          </a:solidFill>
                        </a:rPr>
                        <a:t> 属性情報</a:t>
                      </a:r>
                    </a:p>
                  </a:txBody>
                  <a:tcPr/>
                </a:tc>
                <a:extLst>
                  <a:ext uri="{0D108BD9-81ED-4DB2-BD59-A6C34878D82A}">
                    <a16:rowId xmlns:a16="http://schemas.microsoft.com/office/drawing/2014/main" val="198162463"/>
                  </a:ext>
                </a:extLst>
              </a:tr>
              <a:tr h="370840">
                <a:tc>
                  <a:txBody>
                    <a:bodyPr/>
                    <a:lstStyle/>
                    <a:p>
                      <a:endParaRPr kumimoji="1" lang="ja-JP" altLang="en-US" dirty="0"/>
                    </a:p>
                  </a:txBody>
                  <a:tcPr/>
                </a:tc>
                <a:tc>
                  <a:txBody>
                    <a:bodyPr/>
                    <a:lstStyle/>
                    <a:p>
                      <a:r>
                        <a:rPr kumimoji="1" lang="en-US" altLang="ja-JP" sz="1400" dirty="0">
                          <a:solidFill>
                            <a:schemeClr val="tx2"/>
                          </a:solidFill>
                        </a:rPr>
                        <a:t>[Color</a:t>
                      </a:r>
                      <a:r>
                        <a:rPr kumimoji="1" lang="ja-JP" altLang="en-US" sz="1400" dirty="0">
                          <a:solidFill>
                            <a:schemeClr val="tx2"/>
                          </a:solidFill>
                        </a:rPr>
                        <a:t> </a:t>
                      </a:r>
                      <a:r>
                        <a:rPr kumimoji="1" lang="en-US" altLang="ja-JP" sz="1400" dirty="0">
                          <a:solidFill>
                            <a:schemeClr val="tx2"/>
                          </a:solidFill>
                        </a:rPr>
                        <a:t>Infrared]</a:t>
                      </a:r>
                      <a:r>
                        <a:rPr kumimoji="1" lang="ja-JP" altLang="en-US" sz="1400" dirty="0">
                          <a:solidFill>
                            <a:schemeClr val="tx2"/>
                          </a:solidFill>
                        </a:rPr>
                        <a:t> 赤外画像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[Bookmarks]</a:t>
                      </a:r>
                      <a:r>
                        <a:rPr kumimoji="1" lang="ja-JP" altLang="en-US" sz="1400" dirty="0">
                          <a:solidFill>
                            <a:schemeClr val="tx2"/>
                          </a:solidFill>
                        </a:rPr>
                        <a:t> ブックマーク</a:t>
                      </a:r>
                    </a:p>
                  </a:txBody>
                  <a:tcPr/>
                </a:tc>
                <a:extLst>
                  <a:ext uri="{0D108BD9-81ED-4DB2-BD59-A6C34878D82A}">
                    <a16:rowId xmlns:a16="http://schemas.microsoft.com/office/drawing/2014/main" val="3064915253"/>
                  </a:ext>
                </a:extLst>
              </a:tr>
              <a:tr h="370840">
                <a:tc>
                  <a:txBody>
                    <a:bodyPr/>
                    <a:lstStyle/>
                    <a:p>
                      <a:endParaRPr kumimoji="1" lang="ja-JP" altLang="en-US" dirty="0"/>
                    </a:p>
                  </a:txBody>
                  <a:tcPr/>
                </a:tc>
                <a:tc>
                  <a:txBody>
                    <a:bodyPr/>
                    <a:lstStyle/>
                    <a:p>
                      <a:r>
                        <a:rPr kumimoji="1" lang="en-US" altLang="ja-JP" sz="1400" dirty="0">
                          <a:solidFill>
                            <a:schemeClr val="tx2"/>
                          </a:solidFill>
                        </a:rPr>
                        <a:t>[SWIR]</a:t>
                      </a:r>
                      <a:r>
                        <a:rPr kumimoji="1" lang="ja-JP" altLang="en-US" sz="1400" dirty="0">
                          <a:solidFill>
                            <a:schemeClr val="tx2"/>
                          </a:solidFill>
                        </a:rPr>
                        <a:t> 短波近赤外画像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[About]</a:t>
                      </a:r>
                      <a:r>
                        <a:rPr kumimoji="1" lang="ja-JP" altLang="en-US" sz="1400" dirty="0">
                          <a:solidFill>
                            <a:schemeClr val="tx2"/>
                          </a:solidFill>
                        </a:rPr>
                        <a:t> </a:t>
                      </a:r>
                      <a:r>
                        <a:rPr kumimoji="1" lang="en-US" altLang="ja-JP" sz="1400" dirty="0">
                          <a:solidFill>
                            <a:schemeClr val="tx2"/>
                          </a:solidFill>
                        </a:rPr>
                        <a:t>Landsat</a:t>
                      </a:r>
                      <a:r>
                        <a:rPr kumimoji="1" lang="ja-JP" altLang="en-US" sz="1400" dirty="0">
                          <a:solidFill>
                            <a:schemeClr val="tx2"/>
                          </a:solidFill>
                        </a:rPr>
                        <a:t> アプリについて</a:t>
                      </a:r>
                    </a:p>
                  </a:txBody>
                  <a:tcPr/>
                </a:tc>
                <a:extLst>
                  <a:ext uri="{0D108BD9-81ED-4DB2-BD59-A6C34878D82A}">
                    <a16:rowId xmlns:a16="http://schemas.microsoft.com/office/drawing/2014/main" val="1732649542"/>
                  </a:ext>
                </a:extLst>
              </a:tr>
              <a:tr h="384975">
                <a:tc>
                  <a:txBody>
                    <a:bodyPr/>
                    <a:lstStyle/>
                    <a:p>
                      <a:endParaRPr kumimoji="1" lang="ja-JP" altLang="en-US" dirty="0"/>
                    </a:p>
                  </a:txBody>
                  <a:tcPr/>
                </a:tc>
                <a:tc>
                  <a:txBody>
                    <a:bodyPr/>
                    <a:lstStyle/>
                    <a:p>
                      <a:r>
                        <a:rPr kumimoji="1" lang="en-US" altLang="ja-JP" sz="1400" dirty="0">
                          <a:solidFill>
                            <a:schemeClr val="tx2"/>
                          </a:solidFill>
                        </a:rPr>
                        <a:t>[Geology]</a:t>
                      </a:r>
                      <a:r>
                        <a:rPr kumimoji="1" lang="ja-JP" altLang="en-US" sz="1400" dirty="0">
                          <a:solidFill>
                            <a:schemeClr val="tx2"/>
                          </a:solidFill>
                        </a:rPr>
                        <a:t> 地形画像</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拡大</a:t>
                      </a:r>
                      <a:r>
                        <a:rPr kumimoji="1" lang="en-US" altLang="ja-JP" sz="1400" dirty="0">
                          <a:solidFill>
                            <a:schemeClr val="tx2"/>
                          </a:solidFill>
                        </a:rPr>
                        <a:t>/</a:t>
                      </a:r>
                      <a:r>
                        <a:rPr kumimoji="1" lang="ja-JP" altLang="en-US" sz="1400" dirty="0">
                          <a:solidFill>
                            <a:schemeClr val="tx2"/>
                          </a:solidFill>
                        </a:rPr>
                        <a:t>縮小</a:t>
                      </a:r>
                    </a:p>
                  </a:txBody>
                  <a:tcPr/>
                </a:tc>
                <a:extLst>
                  <a:ext uri="{0D108BD9-81ED-4DB2-BD59-A6C34878D82A}">
                    <a16:rowId xmlns:a16="http://schemas.microsoft.com/office/drawing/2014/main" val="3313353841"/>
                  </a:ext>
                </a:extLst>
              </a:tr>
              <a:tr h="397566">
                <a:tc>
                  <a:txBody>
                    <a:bodyPr/>
                    <a:lstStyle/>
                    <a:p>
                      <a:r>
                        <a:rPr kumimoji="1" lang="ja-JP" altLang="en-US" dirty="0"/>
                        <a:t> </a:t>
                      </a:r>
                    </a:p>
                  </a:txBody>
                  <a:tcPr/>
                </a:tc>
                <a:tc>
                  <a:txBody>
                    <a:bodyPr/>
                    <a:lstStyle/>
                    <a:p>
                      <a:r>
                        <a:rPr kumimoji="1" lang="en-US" altLang="ja-JP" sz="1400" dirty="0">
                          <a:solidFill>
                            <a:schemeClr val="tx2"/>
                          </a:solidFill>
                        </a:rPr>
                        <a:t>[Bathymetric]</a:t>
                      </a:r>
                      <a:r>
                        <a:rPr kumimoji="1" lang="ja-JP" altLang="en-US" sz="1400" dirty="0">
                          <a:solidFill>
                            <a:schemeClr val="tx2"/>
                          </a:solidFill>
                        </a:rPr>
                        <a:t> 海底地形図</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デフォルトの表示範囲</a:t>
                      </a:r>
                      <a:endParaRPr kumimoji="1" lang="en-US" altLang="ja-JP" sz="1400" dirty="0">
                        <a:solidFill>
                          <a:schemeClr val="tx2"/>
                        </a:solidFill>
                      </a:endParaRPr>
                    </a:p>
                  </a:txBody>
                  <a:tcPr/>
                </a:tc>
                <a:extLst>
                  <a:ext uri="{0D108BD9-81ED-4DB2-BD59-A6C34878D82A}">
                    <a16:rowId xmlns:a16="http://schemas.microsoft.com/office/drawing/2014/main" val="115390989"/>
                  </a:ext>
                </a:extLst>
              </a:tr>
              <a:tr h="381662">
                <a:tc>
                  <a:txBody>
                    <a:bodyPr/>
                    <a:lstStyle/>
                    <a:p>
                      <a:endParaRPr kumimoji="1" lang="ja-JP" altLang="en-US" dirty="0"/>
                    </a:p>
                  </a:txBody>
                  <a:tcPr/>
                </a:tc>
                <a:tc>
                  <a:txBody>
                    <a:bodyPr/>
                    <a:lstStyle/>
                    <a:p>
                      <a:r>
                        <a:rPr kumimoji="1" lang="en-US" altLang="ja-JP" sz="1400" dirty="0">
                          <a:solidFill>
                            <a:schemeClr val="tx2"/>
                          </a:solidFill>
                        </a:rPr>
                        <a:t>[Panchromatic]</a:t>
                      </a:r>
                      <a:r>
                        <a:rPr kumimoji="1" lang="ja-JP" altLang="en-US" sz="1400" dirty="0">
                          <a:solidFill>
                            <a:schemeClr val="tx2"/>
                          </a:solidFill>
                        </a:rPr>
                        <a:t> パンクロ画像</a:t>
                      </a:r>
                    </a:p>
                  </a:txBody>
                  <a:tcPr/>
                </a:tc>
                <a:tc>
                  <a:txBody>
                    <a:bodyPr/>
                    <a:lstStyle/>
                    <a:p>
                      <a:endParaRPr kumimoji="1" lang="ja-JP" altLang="en-US" sz="1400" dirty="0">
                        <a:solidFill>
                          <a:schemeClr val="tx2"/>
                        </a:solidFill>
                      </a:endParaRPr>
                    </a:p>
                  </a:txBody>
                  <a:tcPr/>
                </a:tc>
                <a:tc>
                  <a:txBody>
                    <a:bodyPr/>
                    <a:lstStyle/>
                    <a:p>
                      <a:r>
                        <a:rPr kumimoji="1" lang="en-US" altLang="ja-JP" sz="1400" dirty="0">
                          <a:solidFill>
                            <a:schemeClr val="tx2"/>
                          </a:solidFill>
                        </a:rPr>
                        <a:t>[Find</a:t>
                      </a:r>
                      <a:r>
                        <a:rPr kumimoji="1" lang="ja-JP" altLang="en-US" sz="1400" dirty="0">
                          <a:solidFill>
                            <a:schemeClr val="tx2"/>
                          </a:solidFill>
                        </a:rPr>
                        <a:t> </a:t>
                      </a:r>
                      <a:r>
                        <a:rPr kumimoji="1" lang="en-US" altLang="ja-JP" sz="1400" dirty="0">
                          <a:solidFill>
                            <a:schemeClr val="tx2"/>
                          </a:solidFill>
                        </a:rPr>
                        <a:t>a</a:t>
                      </a:r>
                      <a:r>
                        <a:rPr kumimoji="1" lang="ja-JP" altLang="en-US" sz="1400" dirty="0">
                          <a:solidFill>
                            <a:schemeClr val="tx2"/>
                          </a:solidFill>
                        </a:rPr>
                        <a:t> </a:t>
                      </a:r>
                      <a:r>
                        <a:rPr kumimoji="1" lang="en-US" altLang="ja-JP" sz="1400" dirty="0">
                          <a:solidFill>
                            <a:schemeClr val="tx2"/>
                          </a:solidFill>
                        </a:rPr>
                        <a:t>place]</a:t>
                      </a:r>
                      <a:r>
                        <a:rPr kumimoji="1" lang="ja-JP" altLang="en-US" sz="1400" dirty="0">
                          <a:solidFill>
                            <a:schemeClr val="tx2"/>
                          </a:solidFill>
                        </a:rPr>
                        <a:t> 地点検索</a:t>
                      </a:r>
                      <a:endParaRPr kumimoji="1" lang="en-US" altLang="ja-JP" sz="1400" dirty="0">
                        <a:solidFill>
                          <a:schemeClr val="tx2"/>
                        </a:solidFill>
                      </a:endParaRPr>
                    </a:p>
                  </a:txBody>
                  <a:tcPr/>
                </a:tc>
                <a:extLst>
                  <a:ext uri="{0D108BD9-81ED-4DB2-BD59-A6C34878D82A}">
                    <a16:rowId xmlns:a16="http://schemas.microsoft.com/office/drawing/2014/main" val="2328756971"/>
                  </a:ext>
                </a:extLst>
              </a:tr>
              <a:tr h="370840">
                <a:tc>
                  <a:txBody>
                    <a:bodyPr/>
                    <a:lstStyle/>
                    <a:p>
                      <a:endParaRPr kumimoji="1" lang="ja-JP" altLang="en-US"/>
                    </a:p>
                  </a:txBody>
                  <a:tcPr/>
                </a:tc>
                <a:tc>
                  <a:txBody>
                    <a:bodyPr/>
                    <a:lstStyle/>
                    <a:p>
                      <a:r>
                        <a:rPr kumimoji="1" lang="en-US" altLang="ja-JP" sz="1400" dirty="0">
                          <a:solidFill>
                            <a:schemeClr val="tx2"/>
                          </a:solidFill>
                        </a:rPr>
                        <a:t>[Vegetation</a:t>
                      </a:r>
                      <a:r>
                        <a:rPr kumimoji="1" lang="ja-JP" altLang="en-US" sz="1400" dirty="0">
                          <a:solidFill>
                            <a:schemeClr val="tx2"/>
                          </a:solidFill>
                        </a:rPr>
                        <a:t> </a:t>
                      </a:r>
                      <a:r>
                        <a:rPr kumimoji="1" lang="en-US" altLang="ja-JP" sz="1400" dirty="0">
                          <a:solidFill>
                            <a:schemeClr val="tx2"/>
                          </a:solidFill>
                        </a:rPr>
                        <a:t>Index]</a:t>
                      </a:r>
                      <a:r>
                        <a:rPr kumimoji="1" lang="ja-JP" altLang="en-US" sz="1400" dirty="0">
                          <a:solidFill>
                            <a:schemeClr val="tx2"/>
                          </a:solidFill>
                        </a:rPr>
                        <a:t> 植生指数画像</a:t>
                      </a:r>
                    </a:p>
                  </a:txBody>
                  <a:tcPr/>
                </a:tc>
                <a:tc>
                  <a:txBody>
                    <a:bodyPr/>
                    <a:lstStyle/>
                    <a:p>
                      <a:r>
                        <a:rPr kumimoji="1" lang="ja-JP" altLang="en-US" sz="1400" dirty="0">
                          <a:solidFill>
                            <a:schemeClr val="tx2"/>
                          </a:solidFill>
                        </a:rPr>
                        <a:t> </a:t>
                      </a:r>
                    </a:p>
                  </a:txBody>
                  <a:tcPr/>
                </a:tc>
                <a:tc>
                  <a:txBody>
                    <a:bodyPr/>
                    <a:lstStyle/>
                    <a:p>
                      <a:r>
                        <a:rPr kumimoji="1" lang="en-US" altLang="ja-JP" sz="1400" dirty="0">
                          <a:solidFill>
                            <a:schemeClr val="tx2"/>
                          </a:solidFill>
                        </a:rPr>
                        <a:t>SNS</a:t>
                      </a:r>
                      <a:r>
                        <a:rPr kumimoji="1" lang="ja-JP" altLang="en-US" sz="1400" dirty="0">
                          <a:solidFill>
                            <a:schemeClr val="tx2"/>
                          </a:solidFill>
                        </a:rPr>
                        <a:t>共有</a:t>
                      </a:r>
                      <a:endParaRPr kumimoji="1" lang="en-US" altLang="ja-JP" sz="1400" dirty="0">
                        <a:solidFill>
                          <a:schemeClr val="tx2"/>
                        </a:solidFill>
                      </a:endParaRPr>
                    </a:p>
                  </a:txBody>
                  <a:tcPr/>
                </a:tc>
                <a:extLst>
                  <a:ext uri="{0D108BD9-81ED-4DB2-BD59-A6C34878D82A}">
                    <a16:rowId xmlns:a16="http://schemas.microsoft.com/office/drawing/2014/main" val="1404039694"/>
                  </a:ext>
                </a:extLst>
              </a:tr>
              <a:tr h="370840">
                <a:tc>
                  <a:txBody>
                    <a:bodyPr/>
                    <a:lstStyle/>
                    <a:p>
                      <a:endParaRPr kumimoji="1" lang="ja-JP" altLang="en-US" dirty="0"/>
                    </a:p>
                  </a:txBody>
                  <a:tcPr/>
                </a:tc>
                <a:tc>
                  <a:txBody>
                    <a:bodyPr/>
                    <a:lstStyle/>
                    <a:p>
                      <a:r>
                        <a:rPr kumimoji="1" lang="en-US" altLang="ja-JP" sz="1400" dirty="0">
                          <a:solidFill>
                            <a:schemeClr val="tx2"/>
                          </a:solidFill>
                        </a:rPr>
                        <a:t>[Moisture</a:t>
                      </a:r>
                      <a:r>
                        <a:rPr kumimoji="1" lang="ja-JP" altLang="en-US" sz="1400" dirty="0">
                          <a:solidFill>
                            <a:schemeClr val="tx2"/>
                          </a:solidFill>
                        </a:rPr>
                        <a:t> </a:t>
                      </a:r>
                      <a:r>
                        <a:rPr kumimoji="1" lang="en-US" altLang="ja-JP" sz="1400" dirty="0">
                          <a:solidFill>
                            <a:schemeClr val="tx2"/>
                          </a:solidFill>
                        </a:rPr>
                        <a:t>Index]</a:t>
                      </a:r>
                      <a:r>
                        <a:rPr kumimoji="1" lang="ja-JP" altLang="en-US" sz="1400" dirty="0">
                          <a:solidFill>
                            <a:schemeClr val="tx2"/>
                          </a:solidFill>
                        </a:rPr>
                        <a:t> 湿潤指数画像</a:t>
                      </a:r>
                    </a:p>
                  </a:txBody>
                  <a:tcPr/>
                </a:tc>
                <a:tc>
                  <a:txBody>
                    <a:bodyPr/>
                    <a:lstStyle/>
                    <a:p>
                      <a:endParaRPr kumimoji="1" lang="ja-JP" altLang="en-US" sz="1400" dirty="0">
                        <a:solidFill>
                          <a:schemeClr val="tx2"/>
                        </a:solidFill>
                      </a:endParaRPr>
                    </a:p>
                  </a:txBody>
                  <a:tcPr/>
                </a:tc>
                <a:tc>
                  <a:txBody>
                    <a:bodyPr/>
                    <a:lstStyle/>
                    <a:p>
                      <a:r>
                        <a:rPr kumimoji="1" lang="ja-JP" altLang="en-US" sz="1400" dirty="0">
                          <a:solidFill>
                            <a:schemeClr val="tx2"/>
                          </a:solidFill>
                        </a:rPr>
                        <a:t>概観図の表示</a:t>
                      </a:r>
                      <a:endParaRPr kumimoji="1" lang="en-US" altLang="ja-JP" sz="1400" dirty="0">
                        <a:solidFill>
                          <a:schemeClr val="tx2"/>
                        </a:solidFill>
                      </a:endParaRPr>
                    </a:p>
                  </a:txBody>
                  <a:tcPr/>
                </a:tc>
                <a:extLst>
                  <a:ext uri="{0D108BD9-81ED-4DB2-BD59-A6C34878D82A}">
                    <a16:rowId xmlns:a16="http://schemas.microsoft.com/office/drawing/2014/main" val="1776727836"/>
                  </a:ext>
                </a:extLst>
              </a:tr>
              <a:tr h="370840">
                <a:tc>
                  <a:txBody>
                    <a:bodyPr/>
                    <a:lstStyle/>
                    <a:p>
                      <a:endParaRPr kumimoji="1" lang="ja-JP" altLang="en-US" dirty="0"/>
                    </a:p>
                  </a:txBody>
                  <a:tcPr/>
                </a:tc>
                <a:tc>
                  <a:txBody>
                    <a:bodyPr/>
                    <a:lstStyle/>
                    <a:p>
                      <a:r>
                        <a:rPr kumimoji="1" lang="en-US" altLang="ja-JP" sz="1400" dirty="0">
                          <a:solidFill>
                            <a:schemeClr val="tx2"/>
                          </a:solidFill>
                        </a:rPr>
                        <a:t>[Build]</a:t>
                      </a:r>
                      <a:r>
                        <a:rPr kumimoji="1" lang="ja-JP" altLang="en-US" sz="1400" dirty="0">
                          <a:solidFill>
                            <a:schemeClr val="tx2"/>
                          </a:solidFill>
                        </a:rPr>
                        <a:t> カスタマイズ画像</a:t>
                      </a:r>
                    </a:p>
                  </a:txBody>
                  <a:tcPr/>
                </a:tc>
                <a:tc>
                  <a:txBody>
                    <a:bodyPr/>
                    <a:lstStyle/>
                    <a:p>
                      <a:endParaRPr kumimoji="1" lang="ja-JP" altLang="en-US" sz="1400" dirty="0">
                        <a:solidFill>
                          <a:schemeClr val="tx2"/>
                        </a:solidFill>
                      </a:endParaRPr>
                    </a:p>
                  </a:txBody>
                  <a:tcPr/>
                </a:tc>
                <a:tc>
                  <a:txBody>
                    <a:bodyPr/>
                    <a:lstStyle/>
                    <a:p>
                      <a:endParaRPr kumimoji="1" lang="en-US" altLang="ja-JP" sz="1400" dirty="0">
                        <a:solidFill>
                          <a:schemeClr val="tx2"/>
                        </a:solidFill>
                      </a:endParaRPr>
                    </a:p>
                  </a:txBody>
                  <a:tcPr/>
                </a:tc>
                <a:extLst>
                  <a:ext uri="{0D108BD9-81ED-4DB2-BD59-A6C34878D82A}">
                    <a16:rowId xmlns:a16="http://schemas.microsoft.com/office/drawing/2014/main" val="2821337647"/>
                  </a:ext>
                </a:extLst>
              </a:tr>
            </a:tbl>
          </a:graphicData>
        </a:graphic>
      </p:graphicFrame>
      <p:pic>
        <p:nvPicPr>
          <p:cNvPr id="6" name="図 5">
            <a:extLst>
              <a:ext uri="{FF2B5EF4-FFF2-40B4-BE49-F238E27FC236}">
                <a16:creationId xmlns:a16="http://schemas.microsoft.com/office/drawing/2014/main" id="{B11A4ABB-86CF-47BD-BA7B-D299D9E1A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40" y="1765090"/>
            <a:ext cx="420837" cy="315627"/>
          </a:xfrm>
          <a:prstGeom prst="rect">
            <a:avLst/>
          </a:prstGeom>
        </p:spPr>
      </p:pic>
      <p:pic>
        <p:nvPicPr>
          <p:cNvPr id="8" name="図 7">
            <a:extLst>
              <a:ext uri="{FF2B5EF4-FFF2-40B4-BE49-F238E27FC236}">
                <a16:creationId xmlns:a16="http://schemas.microsoft.com/office/drawing/2014/main" id="{E65BBB0C-77A3-4619-9DCF-3A9999E19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40" y="2124294"/>
            <a:ext cx="423384" cy="348116"/>
          </a:xfrm>
          <a:prstGeom prst="rect">
            <a:avLst/>
          </a:prstGeom>
        </p:spPr>
      </p:pic>
      <p:pic>
        <p:nvPicPr>
          <p:cNvPr id="10" name="図 9">
            <a:extLst>
              <a:ext uri="{FF2B5EF4-FFF2-40B4-BE49-F238E27FC236}">
                <a16:creationId xmlns:a16="http://schemas.microsoft.com/office/drawing/2014/main" id="{5E4BE14B-3503-4A64-BE98-CA8A503A6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741" y="2519836"/>
            <a:ext cx="424068" cy="329830"/>
          </a:xfrm>
          <a:prstGeom prst="rect">
            <a:avLst/>
          </a:prstGeom>
        </p:spPr>
      </p:pic>
      <p:pic>
        <p:nvPicPr>
          <p:cNvPr id="12" name="図 11">
            <a:extLst>
              <a:ext uri="{FF2B5EF4-FFF2-40B4-BE49-F238E27FC236}">
                <a16:creationId xmlns:a16="http://schemas.microsoft.com/office/drawing/2014/main" id="{79242CE3-417B-47E9-B635-EF47A5816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575" y="2893870"/>
            <a:ext cx="419168" cy="295323"/>
          </a:xfrm>
          <a:prstGeom prst="rect">
            <a:avLst/>
          </a:prstGeom>
        </p:spPr>
      </p:pic>
      <p:pic>
        <p:nvPicPr>
          <p:cNvPr id="14" name="図 13">
            <a:extLst>
              <a:ext uri="{FF2B5EF4-FFF2-40B4-BE49-F238E27FC236}">
                <a16:creationId xmlns:a16="http://schemas.microsoft.com/office/drawing/2014/main" id="{C10A729F-12E2-4908-8FEB-FBCE19198C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973" y="3259637"/>
            <a:ext cx="420836" cy="315627"/>
          </a:xfrm>
          <a:prstGeom prst="rect">
            <a:avLst/>
          </a:prstGeom>
        </p:spPr>
      </p:pic>
      <p:pic>
        <p:nvPicPr>
          <p:cNvPr id="16" name="図 15">
            <a:extLst>
              <a:ext uri="{FF2B5EF4-FFF2-40B4-BE49-F238E27FC236}">
                <a16:creationId xmlns:a16="http://schemas.microsoft.com/office/drawing/2014/main" id="{E79EF164-427E-494A-95B4-394102C73B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740" y="3634430"/>
            <a:ext cx="424068" cy="348678"/>
          </a:xfrm>
          <a:prstGeom prst="rect">
            <a:avLst/>
          </a:prstGeom>
        </p:spPr>
      </p:pic>
      <p:pic>
        <p:nvPicPr>
          <p:cNvPr id="18" name="図 17">
            <a:extLst>
              <a:ext uri="{FF2B5EF4-FFF2-40B4-BE49-F238E27FC236}">
                <a16:creationId xmlns:a16="http://schemas.microsoft.com/office/drawing/2014/main" id="{D2C34BCF-9BAF-4703-A091-DDDB618F63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741" y="4030113"/>
            <a:ext cx="432069" cy="336053"/>
          </a:xfrm>
          <a:prstGeom prst="rect">
            <a:avLst/>
          </a:prstGeom>
        </p:spPr>
      </p:pic>
      <p:pic>
        <p:nvPicPr>
          <p:cNvPr id="20" name="図 19">
            <a:extLst>
              <a:ext uri="{FF2B5EF4-FFF2-40B4-BE49-F238E27FC236}">
                <a16:creationId xmlns:a16="http://schemas.microsoft.com/office/drawing/2014/main" id="{AA77DA6E-173A-464A-823D-06C4FD36526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741" y="4415892"/>
            <a:ext cx="424068" cy="329830"/>
          </a:xfrm>
          <a:prstGeom prst="rect">
            <a:avLst/>
          </a:prstGeom>
        </p:spPr>
      </p:pic>
      <p:pic>
        <p:nvPicPr>
          <p:cNvPr id="22" name="図 21">
            <a:extLst>
              <a:ext uri="{FF2B5EF4-FFF2-40B4-BE49-F238E27FC236}">
                <a16:creationId xmlns:a16="http://schemas.microsoft.com/office/drawing/2014/main" id="{E0AFD853-13EA-41C2-92A3-D3ED0CE539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740" y="4789900"/>
            <a:ext cx="424068" cy="310983"/>
          </a:xfrm>
          <a:prstGeom prst="rect">
            <a:avLst/>
          </a:prstGeom>
        </p:spPr>
      </p:pic>
      <p:pic>
        <p:nvPicPr>
          <p:cNvPr id="24" name="図 23">
            <a:extLst>
              <a:ext uri="{FF2B5EF4-FFF2-40B4-BE49-F238E27FC236}">
                <a16:creationId xmlns:a16="http://schemas.microsoft.com/office/drawing/2014/main" id="{9955A05B-D1FC-4DDF-A7C1-908E35ACE3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740" y="5156982"/>
            <a:ext cx="424068" cy="301558"/>
          </a:xfrm>
          <a:prstGeom prst="rect">
            <a:avLst/>
          </a:prstGeom>
        </p:spPr>
      </p:pic>
      <p:pic>
        <p:nvPicPr>
          <p:cNvPr id="26" name="図 25">
            <a:extLst>
              <a:ext uri="{FF2B5EF4-FFF2-40B4-BE49-F238E27FC236}">
                <a16:creationId xmlns:a16="http://schemas.microsoft.com/office/drawing/2014/main" id="{7AD2901E-6325-4FF3-86D5-B9B835438C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94211" y="1770346"/>
            <a:ext cx="413381" cy="317247"/>
          </a:xfrm>
          <a:prstGeom prst="rect">
            <a:avLst/>
          </a:prstGeom>
        </p:spPr>
      </p:pic>
      <p:pic>
        <p:nvPicPr>
          <p:cNvPr id="28" name="図 27">
            <a:extLst>
              <a:ext uri="{FF2B5EF4-FFF2-40B4-BE49-F238E27FC236}">
                <a16:creationId xmlns:a16="http://schemas.microsoft.com/office/drawing/2014/main" id="{010CE8E7-E289-4A36-B697-EF5AE328E7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90209" y="2127940"/>
            <a:ext cx="416128" cy="297530"/>
          </a:xfrm>
          <a:prstGeom prst="rect">
            <a:avLst/>
          </a:prstGeom>
        </p:spPr>
      </p:pic>
      <p:pic>
        <p:nvPicPr>
          <p:cNvPr id="30" name="図 29">
            <a:extLst>
              <a:ext uri="{FF2B5EF4-FFF2-40B4-BE49-F238E27FC236}">
                <a16:creationId xmlns:a16="http://schemas.microsoft.com/office/drawing/2014/main" id="{E0B749DD-F138-43BB-8C22-C1366B6F607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92906" y="2508792"/>
            <a:ext cx="413431" cy="300677"/>
          </a:xfrm>
          <a:prstGeom prst="rect">
            <a:avLst/>
          </a:prstGeom>
        </p:spPr>
      </p:pic>
      <p:pic>
        <p:nvPicPr>
          <p:cNvPr id="32" name="図 31">
            <a:extLst>
              <a:ext uri="{FF2B5EF4-FFF2-40B4-BE49-F238E27FC236}">
                <a16:creationId xmlns:a16="http://schemas.microsoft.com/office/drawing/2014/main" id="{C7921029-B9C5-4843-8FFD-F8E6A9BA627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87567" y="2872149"/>
            <a:ext cx="420025" cy="304019"/>
          </a:xfrm>
          <a:prstGeom prst="rect">
            <a:avLst/>
          </a:prstGeom>
        </p:spPr>
      </p:pic>
      <p:pic>
        <p:nvPicPr>
          <p:cNvPr id="34" name="図 33">
            <a:extLst>
              <a:ext uri="{FF2B5EF4-FFF2-40B4-BE49-F238E27FC236}">
                <a16:creationId xmlns:a16="http://schemas.microsoft.com/office/drawing/2014/main" id="{53771622-E16D-458C-BAC6-9027B73B16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21601" y="3261505"/>
            <a:ext cx="158599" cy="317198"/>
          </a:xfrm>
          <a:prstGeom prst="rect">
            <a:avLst/>
          </a:prstGeom>
        </p:spPr>
      </p:pic>
      <p:pic>
        <p:nvPicPr>
          <p:cNvPr id="36" name="図 35">
            <a:extLst>
              <a:ext uri="{FF2B5EF4-FFF2-40B4-BE49-F238E27FC236}">
                <a16:creationId xmlns:a16="http://schemas.microsoft.com/office/drawing/2014/main" id="{E585FB55-E618-4471-BE2C-7D990F615256}"/>
              </a:ext>
            </a:extLst>
          </p:cNvPr>
          <p:cNvPicPr>
            <a:picLocks noChangeAspect="1"/>
          </p:cNvPicPr>
          <p:nvPr/>
        </p:nvPicPr>
        <p:blipFill rotWithShape="1">
          <a:blip r:embed="rId17">
            <a:extLst>
              <a:ext uri="{28A0092B-C50C-407E-A947-70E740481C1C}">
                <a14:useLocalDpi xmlns:a14="http://schemas.microsoft.com/office/drawing/2010/main" val="0"/>
              </a:ext>
            </a:extLst>
          </a:blip>
          <a:srcRect l="1" r="6915"/>
          <a:stretch/>
        </p:blipFill>
        <p:spPr>
          <a:xfrm>
            <a:off x="4864228" y="3653668"/>
            <a:ext cx="266701" cy="321484"/>
          </a:xfrm>
          <a:prstGeom prst="rect">
            <a:avLst/>
          </a:prstGeom>
        </p:spPr>
      </p:pic>
      <p:pic>
        <p:nvPicPr>
          <p:cNvPr id="40" name="図 39">
            <a:extLst>
              <a:ext uri="{FF2B5EF4-FFF2-40B4-BE49-F238E27FC236}">
                <a16:creationId xmlns:a16="http://schemas.microsoft.com/office/drawing/2014/main" id="{D34B9E07-FAB7-4982-B584-9507C91E0E2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29626" y="4420175"/>
            <a:ext cx="155763" cy="321264"/>
          </a:xfrm>
          <a:prstGeom prst="rect">
            <a:avLst/>
          </a:prstGeom>
        </p:spPr>
      </p:pic>
      <p:pic>
        <p:nvPicPr>
          <p:cNvPr id="42" name="図 41">
            <a:extLst>
              <a:ext uri="{FF2B5EF4-FFF2-40B4-BE49-F238E27FC236}">
                <a16:creationId xmlns:a16="http://schemas.microsoft.com/office/drawing/2014/main" id="{B3326354-C346-4B9F-921C-5BB1277A68B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87526" y="4825375"/>
            <a:ext cx="226746" cy="236605"/>
          </a:xfrm>
          <a:prstGeom prst="rect">
            <a:avLst/>
          </a:prstGeom>
        </p:spPr>
      </p:pic>
      <p:sp>
        <p:nvSpPr>
          <p:cNvPr id="44" name="コンテンツ プレースホルダー 2">
            <a:extLst>
              <a:ext uri="{FF2B5EF4-FFF2-40B4-BE49-F238E27FC236}">
                <a16:creationId xmlns:a16="http://schemas.microsoft.com/office/drawing/2014/main" id="{A3A4F9DB-7C8E-4763-918A-7BCF1FB67A4D}"/>
              </a:ext>
            </a:extLst>
          </p:cNvPr>
          <p:cNvSpPr txBox="1">
            <a:spLocks/>
          </p:cNvSpPr>
          <p:nvPr/>
        </p:nvSpPr>
        <p:spPr>
          <a:xfrm>
            <a:off x="285720" y="5572083"/>
            <a:ext cx="8572499" cy="934001"/>
          </a:xfrm>
          <a:prstGeom prst="rect">
            <a:avLst/>
          </a:prstGeom>
        </p:spPr>
        <p:txBody>
          <a:bodyPr vert="horz" lIns="72000" tIns="72000" rIns="72000" bIns="72000" rtlCol="0">
            <a:normAutofit lnSpcReduction="10000"/>
          </a:bodyPr>
          <a:lstStyle>
            <a:lvl1pPr marL="192881" indent="-192881" algn="l" defTabSz="514350" rtl="0" eaLnBrk="1" latinLnBrk="0" hangingPunct="1">
              <a:spcBef>
                <a:spcPts val="338"/>
              </a:spcBef>
              <a:spcAft>
                <a:spcPts val="0"/>
              </a:spcAft>
              <a:buClr>
                <a:srgbClr val="FF9900"/>
              </a:buClr>
              <a:buSzPct val="75000"/>
              <a:buFont typeface="Wingdings" pitchFamily="2" charset="2"/>
              <a:buChar char="l"/>
              <a:defRPr kumimoji="1" sz="1350" b="1" kern="1200">
                <a:solidFill>
                  <a:srgbClr val="003366"/>
                </a:solidFill>
                <a:latin typeface="+mn-lt"/>
                <a:ea typeface="+mn-ea"/>
                <a:cs typeface="+mn-cs"/>
              </a:defRPr>
            </a:lvl1pPr>
            <a:lvl2pPr marL="417910" indent="-160735" algn="l" defTabSz="514350" rtl="0" eaLnBrk="1" latinLnBrk="0" hangingPunct="1">
              <a:spcBef>
                <a:spcPts val="338"/>
              </a:spcBef>
              <a:spcAft>
                <a:spcPts val="0"/>
              </a:spcAft>
              <a:buClr>
                <a:srgbClr val="FF9900"/>
              </a:buClr>
              <a:buSzPct val="75000"/>
              <a:buFont typeface="Arial" pitchFamily="34" charset="0"/>
              <a:buChar char="–"/>
              <a:defRPr kumimoji="1" sz="1125" b="1" kern="1200">
                <a:solidFill>
                  <a:srgbClr val="003366"/>
                </a:solidFill>
                <a:latin typeface="+mn-lt"/>
                <a:ea typeface="+mn-ea"/>
                <a:cs typeface="+mn-cs"/>
              </a:defRPr>
            </a:lvl2pPr>
            <a:lvl3pPr marL="642938" indent="-128588" algn="l" defTabSz="514350" rtl="0" eaLnBrk="1" latinLnBrk="0" hangingPunct="1">
              <a:spcBef>
                <a:spcPts val="338"/>
              </a:spcBef>
              <a:spcAft>
                <a:spcPts val="0"/>
              </a:spcAft>
              <a:buClr>
                <a:srgbClr val="FF9900"/>
              </a:buClr>
              <a:buSzPct val="75000"/>
              <a:buFont typeface="Wingdings" pitchFamily="2" charset="2"/>
              <a:buChar char="l"/>
              <a:defRPr kumimoji="1" sz="1013" b="1" kern="1200">
                <a:solidFill>
                  <a:srgbClr val="003366"/>
                </a:solidFill>
                <a:latin typeface="+mn-lt"/>
                <a:ea typeface="+mn-ea"/>
                <a:cs typeface="+mn-cs"/>
              </a:defRPr>
            </a:lvl3pPr>
            <a:lvl4pPr marL="900113" indent="-128588" algn="l" defTabSz="514350" rtl="0" eaLnBrk="1" latinLnBrk="0" hangingPunct="1">
              <a:spcBef>
                <a:spcPts val="338"/>
              </a:spcBef>
              <a:spcAft>
                <a:spcPts val="0"/>
              </a:spcAft>
              <a:buClr>
                <a:srgbClr val="FF9900"/>
              </a:buClr>
              <a:buSzPct val="75000"/>
              <a:buFont typeface="Arial" pitchFamily="34" charset="0"/>
              <a:buChar char="–"/>
              <a:defRPr kumimoji="1" sz="900" b="1" kern="1200">
                <a:solidFill>
                  <a:srgbClr val="003366"/>
                </a:solidFill>
                <a:latin typeface="+mn-lt"/>
                <a:ea typeface="+mn-ea"/>
                <a:cs typeface="+mn-cs"/>
              </a:defRPr>
            </a:lvl4pPr>
            <a:lvl5pPr marL="1157288" indent="-128588" algn="l" defTabSz="514350" rtl="0" eaLnBrk="1" latinLnBrk="0" hangingPunct="1">
              <a:spcBef>
                <a:spcPts val="338"/>
              </a:spcBef>
              <a:spcAft>
                <a:spcPts val="0"/>
              </a:spcAft>
              <a:buClr>
                <a:srgbClr val="FF9900"/>
              </a:buClr>
              <a:buSzPct val="75000"/>
              <a:buFont typeface="Wingdings" pitchFamily="2" charset="2"/>
              <a:buChar char="l"/>
              <a:defRPr kumimoji="1" sz="900" b="1" kern="1200">
                <a:solidFill>
                  <a:srgbClr val="003366"/>
                </a:solidFill>
                <a:latin typeface="+mn-lt"/>
                <a:ea typeface="+mn-ea"/>
                <a:cs typeface="+mn-cs"/>
              </a:defRPr>
            </a:lvl5pPr>
            <a:lvl6pPr marL="1414463" indent="-128588" algn="l" defTabSz="514350" rtl="0" eaLnBrk="1" latinLnBrk="0" hangingPunct="1">
              <a:spcBef>
                <a:spcPts val="338"/>
              </a:spcBef>
              <a:spcAft>
                <a:spcPts val="0"/>
              </a:spcAft>
              <a:buClr>
                <a:srgbClr val="FF9900"/>
              </a:buClr>
              <a:buSzPct val="75000"/>
              <a:buFont typeface="メイリオ" pitchFamily="50" charset="-128"/>
              <a:buNone/>
              <a:defRPr kumimoji="1" sz="900" b="1" kern="1200">
                <a:solidFill>
                  <a:srgbClr val="003366"/>
                </a:solidFill>
                <a:latin typeface="+mn-lt"/>
                <a:ea typeface="+mn-ea"/>
                <a:cs typeface="+mn-cs"/>
              </a:defRPr>
            </a:lvl6pPr>
            <a:lvl7pPr marL="167163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7pPr>
            <a:lvl8pPr marL="1928813" indent="-128588" algn="l" defTabSz="514350" rtl="0" eaLnBrk="1" latinLnBrk="0" hangingPunct="1">
              <a:spcBef>
                <a:spcPts val="338"/>
              </a:spcBef>
              <a:spcAft>
                <a:spcPts val="0"/>
              </a:spcAft>
              <a:buClr>
                <a:srgbClr val="FF9900"/>
              </a:buClr>
              <a:buSzPct val="75000"/>
              <a:buFont typeface="メイリオ" pitchFamily="50" charset="-128"/>
              <a:buChar char="–"/>
              <a:defRPr kumimoji="1" sz="900" b="1" kern="1200">
                <a:solidFill>
                  <a:srgbClr val="003366"/>
                </a:solidFill>
                <a:latin typeface="+mn-lt"/>
                <a:ea typeface="+mn-ea"/>
                <a:cs typeface="+mn-cs"/>
              </a:defRPr>
            </a:lvl8pPr>
            <a:lvl9pPr marL="2185988" indent="-128588" algn="l" defTabSz="514350" rtl="0" eaLnBrk="1" latinLnBrk="0" hangingPunct="1">
              <a:spcBef>
                <a:spcPts val="338"/>
              </a:spcBef>
              <a:spcAft>
                <a:spcPts val="0"/>
              </a:spcAft>
              <a:buClr>
                <a:srgbClr val="FF9900"/>
              </a:buClr>
              <a:buSzPct val="75000"/>
              <a:buFont typeface="Wingdings" pitchFamily="2" charset="2"/>
              <a:buChar char="l"/>
              <a:defRPr kumimoji="1" sz="788" b="1" kern="1200">
                <a:solidFill>
                  <a:srgbClr val="003366"/>
                </a:solidFill>
                <a:latin typeface="+mn-lt"/>
                <a:ea typeface="+mn-ea"/>
                <a:cs typeface="+mn-cs"/>
              </a:defRPr>
            </a:lvl9pPr>
          </a:lstStyle>
          <a:p>
            <a:r>
              <a:rPr lang="ja-JP" altLang="en-US" sz="2000" dirty="0"/>
              <a:t>操作方法</a:t>
            </a:r>
            <a:endParaRPr lang="en-US" altLang="ja-JP" sz="2000" dirty="0"/>
          </a:p>
          <a:p>
            <a:pPr marL="0" indent="0">
              <a:buFont typeface="Wingdings" pitchFamily="2" charset="2"/>
              <a:buNone/>
            </a:pPr>
            <a:r>
              <a:rPr lang="ja-JP" altLang="en-US" sz="1400" b="0" dirty="0"/>
              <a:t>マウス左クリック＆ドラッグ：画面移動</a:t>
            </a:r>
            <a:endParaRPr lang="en-US" altLang="ja-JP" sz="1400" b="0" dirty="0"/>
          </a:p>
          <a:p>
            <a:pPr marL="0" indent="0">
              <a:buFont typeface="Wingdings" pitchFamily="2" charset="2"/>
              <a:buNone/>
            </a:pPr>
            <a:r>
              <a:rPr lang="ja-JP" altLang="en-US" sz="1400" b="0" dirty="0"/>
              <a:t>マウスホイール：拡大・縮小</a:t>
            </a:r>
            <a:endParaRPr lang="en-US" altLang="ja-JP" sz="1800" b="0" dirty="0"/>
          </a:p>
        </p:txBody>
      </p:sp>
      <p:sp>
        <p:nvSpPr>
          <p:cNvPr id="5" name="スライド番号プレースホルダー 4">
            <a:extLst>
              <a:ext uri="{FF2B5EF4-FFF2-40B4-BE49-F238E27FC236}">
                <a16:creationId xmlns:a16="http://schemas.microsoft.com/office/drawing/2014/main" id="{70AEC6D8-432A-4DE4-8457-CB4980C177B5}"/>
              </a:ext>
            </a:extLst>
          </p:cNvPr>
          <p:cNvSpPr>
            <a:spLocks noGrp="1"/>
          </p:cNvSpPr>
          <p:nvPr>
            <p:ph type="sldNum" sz="quarter" idx="12"/>
          </p:nvPr>
        </p:nvSpPr>
        <p:spPr/>
        <p:txBody>
          <a:bodyPr/>
          <a:lstStyle/>
          <a:p>
            <a:fld id="{F7E94DEF-D429-47B4-8E0F-58CD298B3C00}" type="slidenum">
              <a:rPr kumimoji="1" lang="ja-JP" altLang="en-US" smtClean="0"/>
              <a:t>8</a:t>
            </a:fld>
            <a:endParaRPr kumimoji="1" lang="ja-JP" altLang="en-US"/>
          </a:p>
        </p:txBody>
      </p:sp>
      <p:pic>
        <p:nvPicPr>
          <p:cNvPr id="13" name="図 12">
            <a:extLst>
              <a:ext uri="{FF2B5EF4-FFF2-40B4-BE49-F238E27FC236}">
                <a16:creationId xmlns:a16="http://schemas.microsoft.com/office/drawing/2014/main" id="{C6645318-C16A-45C5-BAC4-FDE15894F9C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874157" y="4059088"/>
            <a:ext cx="266700" cy="266700"/>
          </a:xfrm>
          <a:prstGeom prst="rect">
            <a:avLst/>
          </a:prstGeom>
        </p:spPr>
      </p:pic>
    </p:spTree>
    <p:extLst>
      <p:ext uri="{BB962C8B-B14F-4D97-AF65-F5344CB8AC3E}">
        <p14:creationId xmlns:p14="http://schemas.microsoft.com/office/powerpoint/2010/main" val="97005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762936-296B-4E26-89AF-9F4AAD0EB8C9}"/>
              </a:ext>
            </a:extLst>
          </p:cNvPr>
          <p:cNvSpPr>
            <a:spLocks noGrp="1"/>
          </p:cNvSpPr>
          <p:nvPr>
            <p:ph type="title"/>
          </p:nvPr>
        </p:nvSpPr>
        <p:spPr/>
        <p:txBody>
          <a:bodyPr/>
          <a:lstStyle/>
          <a:p>
            <a:r>
              <a:rPr lang="en-US" altLang="ja-JP" sz="3200" dirty="0"/>
              <a:t>Landsat</a:t>
            </a:r>
            <a:r>
              <a:rPr lang="ja-JP" altLang="en-US" sz="3200" dirty="0"/>
              <a:t> から見えること①撮影時期</a:t>
            </a:r>
            <a:endParaRPr kumimoji="1" lang="ja-JP" altLang="en-US" dirty="0"/>
          </a:p>
        </p:txBody>
      </p:sp>
      <p:sp>
        <p:nvSpPr>
          <p:cNvPr id="3" name="コンテンツ プレースホルダー 2">
            <a:extLst>
              <a:ext uri="{FF2B5EF4-FFF2-40B4-BE49-F238E27FC236}">
                <a16:creationId xmlns:a16="http://schemas.microsoft.com/office/drawing/2014/main" id="{46B0E16A-1056-416B-A945-915B5C847D52}"/>
              </a:ext>
            </a:extLst>
          </p:cNvPr>
          <p:cNvSpPr>
            <a:spLocks noGrp="1"/>
          </p:cNvSpPr>
          <p:nvPr>
            <p:ph sz="quarter" idx="13"/>
          </p:nvPr>
        </p:nvSpPr>
        <p:spPr>
          <a:xfrm>
            <a:off x="285719" y="1275554"/>
            <a:ext cx="8683336" cy="5357822"/>
          </a:xfrm>
        </p:spPr>
        <p:txBody>
          <a:bodyPr>
            <a:normAutofit lnSpcReduction="10000"/>
          </a:bodyPr>
          <a:lstStyle/>
          <a:p>
            <a:r>
              <a:rPr kumimoji="1" lang="ja-JP" altLang="en-US" sz="2400" dirty="0"/>
              <a:t>画像の撮影時期を確認し</a:t>
            </a:r>
            <a:r>
              <a:rPr lang="ja-JP" altLang="en-US" sz="2400" dirty="0"/>
              <a:t>ます。</a:t>
            </a:r>
            <a:endParaRPr lang="en-US" altLang="ja-JP" sz="2400" dirty="0"/>
          </a:p>
          <a:p>
            <a:pPr marL="0" indent="0">
              <a:buNone/>
            </a:pPr>
            <a:r>
              <a:rPr lang="ja-JP" altLang="en-US" sz="2000" b="0" dirty="0"/>
              <a:t>ブックマーク タブから </a:t>
            </a:r>
            <a:r>
              <a:rPr lang="en-US" altLang="ja-JP" sz="2000" b="0" dirty="0"/>
              <a:t>[Mount</a:t>
            </a:r>
            <a:r>
              <a:rPr lang="ja-JP" altLang="en-US" sz="2000" b="0" dirty="0"/>
              <a:t> </a:t>
            </a:r>
            <a:r>
              <a:rPr lang="en-US" altLang="ja-JP" sz="2000" b="0" dirty="0"/>
              <a:t>Fuji]</a:t>
            </a:r>
            <a:r>
              <a:rPr lang="ja-JP" altLang="en-US" sz="2000" b="0" dirty="0"/>
              <a:t> </a:t>
            </a:r>
            <a:r>
              <a:rPr lang="en-US" altLang="ja-JP" sz="2000" b="0" dirty="0"/>
              <a:t>(</a:t>
            </a:r>
            <a:r>
              <a:rPr lang="ja-JP" altLang="en-US" sz="2000" b="0" dirty="0"/>
              <a:t>富士山</a:t>
            </a:r>
            <a:r>
              <a:rPr lang="en-US" altLang="ja-JP" sz="2000" b="0" dirty="0"/>
              <a:t>)</a:t>
            </a:r>
          </a:p>
          <a:p>
            <a:pPr marL="0" indent="0">
              <a:buNone/>
            </a:pPr>
            <a:r>
              <a:rPr lang="ja-JP" altLang="en-US" sz="2000" b="0" dirty="0"/>
              <a:t>を選択して富士山へ移動します。この画像では</a:t>
            </a:r>
            <a:endParaRPr lang="en-US" altLang="ja-JP" sz="2000" b="0" dirty="0"/>
          </a:p>
          <a:p>
            <a:pPr marL="0" indent="0">
              <a:buNone/>
            </a:pPr>
            <a:r>
              <a:rPr lang="ja-JP" altLang="en-US" sz="2000" b="0" dirty="0"/>
              <a:t>富士山が青く表示されています。これは岩の特</a:t>
            </a:r>
            <a:endParaRPr lang="en-US" altLang="ja-JP" sz="2000" b="0" dirty="0"/>
          </a:p>
          <a:p>
            <a:pPr marL="0" indent="0">
              <a:buNone/>
            </a:pPr>
            <a:r>
              <a:rPr lang="ja-JP" altLang="en-US" sz="2000" b="0" dirty="0"/>
              <a:t>徴が強調される </a:t>
            </a:r>
            <a:r>
              <a:rPr lang="en-US" altLang="ja-JP" sz="2000" b="0" dirty="0"/>
              <a:t>SWIR</a:t>
            </a:r>
            <a:r>
              <a:rPr lang="ja-JP" altLang="en-US" sz="2000" b="0" dirty="0"/>
              <a:t> 画像が選択されている</a:t>
            </a:r>
            <a:endParaRPr lang="en-US" altLang="ja-JP" sz="2000" b="0" dirty="0"/>
          </a:p>
          <a:p>
            <a:pPr marL="0" indent="0">
              <a:buNone/>
            </a:pPr>
            <a:r>
              <a:rPr lang="ja-JP" altLang="en-US" sz="2000" b="0" dirty="0"/>
              <a:t>ためです。富士山を自然な色合いで表示させて</a:t>
            </a:r>
            <a:endParaRPr lang="en-US" altLang="ja-JP" sz="2000" b="0" dirty="0"/>
          </a:p>
          <a:p>
            <a:pPr marL="0" indent="0">
              <a:buNone/>
            </a:pPr>
            <a:r>
              <a:rPr lang="ja-JP" altLang="en-US" sz="2000" b="0" dirty="0"/>
              <a:t>みましょう。</a:t>
            </a:r>
            <a:endParaRPr lang="en-US" altLang="ja-JP" sz="2000" b="0" dirty="0"/>
          </a:p>
          <a:p>
            <a:pPr marL="0" indent="0">
              <a:buNone/>
            </a:pPr>
            <a:r>
              <a:rPr lang="en-US" altLang="ja-JP" sz="2000" b="0" dirty="0"/>
              <a:t>	</a:t>
            </a:r>
            <a:r>
              <a:rPr lang="en-US" altLang="ja-JP" sz="2000" b="0" dirty="0">
                <a:solidFill>
                  <a:schemeClr val="accent4"/>
                </a:solidFill>
              </a:rPr>
              <a:t>[Natural</a:t>
            </a:r>
            <a:r>
              <a:rPr lang="ja-JP" altLang="en-US" sz="2000" b="0" dirty="0">
                <a:solidFill>
                  <a:schemeClr val="accent4"/>
                </a:solidFill>
              </a:rPr>
              <a:t> </a:t>
            </a:r>
            <a:r>
              <a:rPr lang="en-US" altLang="ja-JP" sz="2000" b="0" dirty="0">
                <a:solidFill>
                  <a:schemeClr val="accent4"/>
                </a:solidFill>
              </a:rPr>
              <a:t>Color]</a:t>
            </a:r>
            <a:r>
              <a:rPr lang="ja-JP" altLang="en-US" sz="2000" b="0" dirty="0">
                <a:solidFill>
                  <a:schemeClr val="accent4"/>
                </a:solidFill>
              </a:rPr>
              <a:t> タブ       をクリックします。</a:t>
            </a:r>
            <a:endParaRPr lang="en-US" altLang="ja-JP" sz="2000" b="0" dirty="0">
              <a:solidFill>
                <a:schemeClr val="accent4"/>
              </a:solidFill>
            </a:endParaRPr>
          </a:p>
          <a:p>
            <a:pPr marL="0" indent="0">
              <a:buNone/>
            </a:pPr>
            <a:endParaRPr lang="en-US" altLang="ja-JP" sz="2000" b="0" dirty="0">
              <a:solidFill>
                <a:schemeClr val="accent4"/>
              </a:solidFill>
            </a:endParaRPr>
          </a:p>
          <a:p>
            <a:pPr marL="0" indent="0">
              <a:buNone/>
            </a:pPr>
            <a:r>
              <a:rPr lang="ja-JP" altLang="en-US" sz="2000" b="0" dirty="0">
                <a:solidFill>
                  <a:schemeClr val="tx2"/>
                </a:solidFill>
              </a:rPr>
              <a:t>表示を変えると撮影された時期をおおよそ推測することができます。また、アプリでは画像の詳細情報を確認することもできますが、この画像はいつ撮影されたものでしょうか？</a:t>
            </a:r>
            <a:r>
              <a:rPr lang="ja-JP" altLang="en-US" sz="2000" dirty="0">
                <a:solidFill>
                  <a:srgbClr val="FF0000"/>
                </a:solidFill>
              </a:rPr>
              <a:t>→</a:t>
            </a:r>
            <a:r>
              <a:rPr lang="en-US" altLang="ja-JP" sz="2000" dirty="0">
                <a:solidFill>
                  <a:srgbClr val="FF0000"/>
                </a:solidFill>
              </a:rPr>
              <a:t>2018</a:t>
            </a:r>
            <a:r>
              <a:rPr lang="ja-JP" altLang="en-US" sz="2000" dirty="0">
                <a:solidFill>
                  <a:srgbClr val="FF0000"/>
                </a:solidFill>
              </a:rPr>
              <a:t>年</a:t>
            </a:r>
            <a:r>
              <a:rPr lang="en-US" altLang="ja-JP" sz="2000" dirty="0">
                <a:solidFill>
                  <a:srgbClr val="FF0000"/>
                </a:solidFill>
              </a:rPr>
              <a:t>3</a:t>
            </a:r>
            <a:r>
              <a:rPr lang="ja-JP" altLang="en-US" sz="2000" dirty="0">
                <a:solidFill>
                  <a:srgbClr val="FF0000"/>
                </a:solidFill>
              </a:rPr>
              <a:t>月</a:t>
            </a:r>
            <a:r>
              <a:rPr lang="en-US" altLang="ja-JP" sz="2000" dirty="0">
                <a:solidFill>
                  <a:srgbClr val="FF0000"/>
                </a:solidFill>
              </a:rPr>
              <a:t>14</a:t>
            </a:r>
            <a:r>
              <a:rPr lang="ja-JP" altLang="en-US" sz="2000" dirty="0">
                <a:solidFill>
                  <a:srgbClr val="FF0000"/>
                </a:solidFill>
              </a:rPr>
              <a:t>日撮影</a:t>
            </a:r>
            <a:endParaRPr lang="en-US" altLang="ja-JP" sz="2000" dirty="0">
              <a:solidFill>
                <a:srgbClr val="FF0000"/>
              </a:solidFill>
            </a:endParaRPr>
          </a:p>
          <a:p>
            <a:pPr marL="0" indent="0">
              <a:buNone/>
            </a:pPr>
            <a:r>
              <a:rPr lang="en-US" altLang="ja-JP" sz="2000" b="0" dirty="0">
                <a:solidFill>
                  <a:schemeClr val="tx2"/>
                </a:solidFill>
              </a:rPr>
              <a:t>	</a:t>
            </a:r>
            <a:r>
              <a:rPr lang="en-US" altLang="ja-JP" sz="2000" b="0" dirty="0">
                <a:solidFill>
                  <a:schemeClr val="accent4"/>
                </a:solidFill>
              </a:rPr>
              <a:t>[Identify]</a:t>
            </a:r>
            <a:r>
              <a:rPr lang="ja-JP" altLang="en-US" sz="2000" b="0" dirty="0">
                <a:solidFill>
                  <a:schemeClr val="accent4"/>
                </a:solidFill>
              </a:rPr>
              <a:t> タブ       をクリックして撮影時期</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accent4"/>
                </a:solidFill>
              </a:rPr>
              <a:t>を確認します。</a:t>
            </a:r>
            <a:endParaRPr lang="en-US" altLang="ja-JP" sz="2000" b="0" dirty="0">
              <a:solidFill>
                <a:schemeClr val="accent4"/>
              </a:solidFill>
            </a:endParaRPr>
          </a:p>
          <a:p>
            <a:pPr marL="0" indent="0">
              <a:buNone/>
            </a:pPr>
            <a:r>
              <a:rPr lang="en-US" altLang="ja-JP" sz="2000" b="0" dirty="0">
                <a:solidFill>
                  <a:schemeClr val="accent4"/>
                </a:solidFill>
              </a:rPr>
              <a:t>	</a:t>
            </a:r>
            <a:r>
              <a:rPr lang="ja-JP" altLang="en-US" sz="2000" b="0" dirty="0">
                <a:solidFill>
                  <a:schemeClr val="tx2"/>
                </a:solidFill>
              </a:rPr>
              <a:t>マップ上の任意の地点でクリックすると、その</a:t>
            </a:r>
            <a:endParaRPr lang="en-US" altLang="ja-JP" sz="2000" b="0" dirty="0">
              <a:solidFill>
                <a:schemeClr val="tx2"/>
              </a:solidFill>
            </a:endParaRPr>
          </a:p>
          <a:p>
            <a:pPr marL="0" indent="0">
              <a:buNone/>
            </a:pPr>
            <a:r>
              <a:rPr lang="en-US" altLang="ja-JP" sz="2000" b="0" dirty="0">
                <a:solidFill>
                  <a:schemeClr val="tx2"/>
                </a:solidFill>
              </a:rPr>
              <a:t>	</a:t>
            </a:r>
            <a:r>
              <a:rPr lang="ja-JP" altLang="en-US" sz="2000" b="0" dirty="0">
                <a:solidFill>
                  <a:schemeClr val="tx2"/>
                </a:solidFill>
              </a:rPr>
              <a:t>地点のスペクトラル情報の詳細を確認できます。</a:t>
            </a:r>
            <a:endParaRPr lang="en-US" altLang="ja-JP" sz="2000" b="0" dirty="0">
              <a:solidFill>
                <a:schemeClr val="tx2"/>
              </a:solidFill>
            </a:endParaRPr>
          </a:p>
        </p:txBody>
      </p:sp>
      <p:pic>
        <p:nvPicPr>
          <p:cNvPr id="6" name="グラフィックス 5" descr="羅針盤">
            <a:extLst>
              <a:ext uri="{FF2B5EF4-FFF2-40B4-BE49-F238E27FC236}">
                <a16:creationId xmlns:a16="http://schemas.microsoft.com/office/drawing/2014/main" id="{62C16851-0121-489D-BAD5-E9171EF8D5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18" y="3482662"/>
            <a:ext cx="423384" cy="423384"/>
          </a:xfrm>
          <a:prstGeom prst="rect">
            <a:avLst/>
          </a:prstGeom>
        </p:spPr>
      </p:pic>
      <p:pic>
        <p:nvPicPr>
          <p:cNvPr id="12" name="図 11">
            <a:extLst>
              <a:ext uri="{FF2B5EF4-FFF2-40B4-BE49-F238E27FC236}">
                <a16:creationId xmlns:a16="http://schemas.microsoft.com/office/drawing/2014/main" id="{73E82FD5-EED0-4245-A9C7-B337D666B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395" y="1573934"/>
            <a:ext cx="2981885" cy="1832131"/>
          </a:xfrm>
          <a:prstGeom prst="rect">
            <a:avLst/>
          </a:prstGeom>
        </p:spPr>
      </p:pic>
      <p:pic>
        <p:nvPicPr>
          <p:cNvPr id="13" name="グラフィックス 12" descr="羅針盤">
            <a:extLst>
              <a:ext uri="{FF2B5EF4-FFF2-40B4-BE49-F238E27FC236}">
                <a16:creationId xmlns:a16="http://schemas.microsoft.com/office/drawing/2014/main" id="{C4A2DD16-D12F-4BCE-B2CD-E110083E43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5718" y="5053563"/>
            <a:ext cx="416128" cy="416128"/>
          </a:xfrm>
          <a:prstGeom prst="rect">
            <a:avLst/>
          </a:prstGeom>
        </p:spPr>
      </p:pic>
      <p:pic>
        <p:nvPicPr>
          <p:cNvPr id="7" name="図 6">
            <a:extLst>
              <a:ext uri="{FF2B5EF4-FFF2-40B4-BE49-F238E27FC236}">
                <a16:creationId xmlns:a16="http://schemas.microsoft.com/office/drawing/2014/main" id="{13380D07-E800-4FD4-BF39-6C5B43B9C6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7335" y="3520296"/>
            <a:ext cx="423384" cy="348116"/>
          </a:xfrm>
          <a:prstGeom prst="rect">
            <a:avLst/>
          </a:prstGeom>
        </p:spPr>
      </p:pic>
      <p:pic>
        <p:nvPicPr>
          <p:cNvPr id="8" name="図 7">
            <a:extLst>
              <a:ext uri="{FF2B5EF4-FFF2-40B4-BE49-F238E27FC236}">
                <a16:creationId xmlns:a16="http://schemas.microsoft.com/office/drawing/2014/main" id="{A75F3234-61D6-4E9A-AAA0-678C15D148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0786" y="5053563"/>
            <a:ext cx="416128" cy="297530"/>
          </a:xfrm>
          <a:prstGeom prst="rect">
            <a:avLst/>
          </a:prstGeom>
        </p:spPr>
      </p:pic>
      <p:pic>
        <p:nvPicPr>
          <p:cNvPr id="9" name="グラフィックス 8" descr="電球">
            <a:extLst>
              <a:ext uri="{FF2B5EF4-FFF2-40B4-BE49-F238E27FC236}">
                <a16:creationId xmlns:a16="http://schemas.microsoft.com/office/drawing/2014/main" id="{F35F28FD-6B63-4391-9D40-95C94C5245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5718" y="5680470"/>
            <a:ext cx="416127" cy="416127"/>
          </a:xfrm>
          <a:prstGeom prst="rect">
            <a:avLst/>
          </a:prstGeom>
        </p:spPr>
      </p:pic>
      <p:pic>
        <p:nvPicPr>
          <p:cNvPr id="5" name="図 4">
            <a:extLst>
              <a:ext uri="{FF2B5EF4-FFF2-40B4-BE49-F238E27FC236}">
                <a16:creationId xmlns:a16="http://schemas.microsoft.com/office/drawing/2014/main" id="{302518C4-C7BD-41D9-8FD5-4E996CA70E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64237" y="5114417"/>
            <a:ext cx="2394043" cy="1518959"/>
          </a:xfrm>
          <a:prstGeom prst="rect">
            <a:avLst/>
          </a:prstGeom>
        </p:spPr>
      </p:pic>
      <p:sp>
        <p:nvSpPr>
          <p:cNvPr id="4" name="スライド番号プレースホルダー 3">
            <a:extLst>
              <a:ext uri="{FF2B5EF4-FFF2-40B4-BE49-F238E27FC236}">
                <a16:creationId xmlns:a16="http://schemas.microsoft.com/office/drawing/2014/main" id="{A85BE63B-49B2-41ED-AC75-7A034F325A53}"/>
              </a:ext>
            </a:extLst>
          </p:cNvPr>
          <p:cNvSpPr>
            <a:spLocks noGrp="1"/>
          </p:cNvSpPr>
          <p:nvPr>
            <p:ph type="sldNum" sz="quarter" idx="12"/>
          </p:nvPr>
        </p:nvSpPr>
        <p:spPr/>
        <p:txBody>
          <a:bodyPr/>
          <a:lstStyle/>
          <a:p>
            <a:fld id="{F7E94DEF-D429-47B4-8E0F-58CD298B3C00}" type="slidenum">
              <a:rPr kumimoji="1" lang="ja-JP" altLang="en-US" smtClean="0"/>
              <a:t>9</a:t>
            </a:fld>
            <a:endParaRPr kumimoji="1" lang="ja-JP" altLang="en-US"/>
          </a:p>
        </p:txBody>
      </p:sp>
    </p:spTree>
    <p:extLst>
      <p:ext uri="{BB962C8B-B14F-4D97-AF65-F5344CB8AC3E}">
        <p14:creationId xmlns:p14="http://schemas.microsoft.com/office/powerpoint/2010/main" val="536675913"/>
      </p:ext>
    </p:extLst>
  </p:cSld>
  <p:clrMapOvr>
    <a:masterClrMapping/>
  </p:clrMapOvr>
</p:sld>
</file>

<file path=ppt/theme/theme1.xml><?xml version="1.0" encoding="utf-8"?>
<a:theme xmlns:a="http://schemas.openxmlformats.org/drawingml/2006/main" name="pptテンプレート2018">
  <a:themeElements>
    <a:clrScheme name="ESRIカラーバレット2">
      <a:dk1>
        <a:sysClr val="windowText" lastClr="000000"/>
      </a:dk1>
      <a:lt1>
        <a:sysClr val="window" lastClr="FFFFFF"/>
      </a:lt1>
      <a:dk2>
        <a:srgbClr val="001446"/>
      </a:dk2>
      <a:lt2>
        <a:srgbClr val="FFFF96"/>
      </a:lt2>
      <a:accent1>
        <a:srgbClr val="1779BF"/>
      </a:accent1>
      <a:accent2>
        <a:srgbClr val="4BB8EF"/>
      </a:accent2>
      <a:accent3>
        <a:srgbClr val="B4CF57"/>
      </a:accent3>
      <a:accent4>
        <a:srgbClr val="D76F2C"/>
      </a:accent4>
      <a:accent5>
        <a:srgbClr val="E29836"/>
      </a:accent5>
      <a:accent6>
        <a:srgbClr val="7F4A98"/>
      </a:accent6>
      <a:hlink>
        <a:srgbClr val="9BCDFF"/>
      </a:hlink>
      <a:folHlink>
        <a:srgbClr val="8C8C8C"/>
      </a:folHlink>
    </a:clrScheme>
    <a:fontScheme name="ESRI Japan">
      <a:majorFont>
        <a:latin typeface="メイリオ"/>
        <a:ea typeface="メイリオ"/>
        <a:cs typeface="メイリオ"/>
      </a:majorFont>
      <a:minorFont>
        <a:latin typeface="メイリオ"/>
        <a:ea typeface="メイリオ"/>
        <a:cs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2400" dirty="0" smtClean="0">
            <a:solidFill>
              <a:srgbClr val="003366"/>
            </a:solidFill>
          </a:defRPr>
        </a:defPPr>
      </a:lstStyle>
    </a:txDef>
  </a:objectDefaults>
  <a:extraClrSchemeLst/>
  <a:extLst>
    <a:ext uri="{05A4C25C-085E-4340-85A3-A5531E510DB2}">
      <thm15:themeFamily xmlns:thm15="http://schemas.microsoft.com/office/thememl/2012/main" name="pptテンプレート2018" id="{4793259F-69BB-4649-842D-73F074AB4FD8}" vid="{F9B5783B-7592-462E-B4BC-4779B56BE0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pptテンプレート2018</Template>
  <TotalTime>3983</TotalTime>
  <Words>3164</Words>
  <Application>Microsoft Office PowerPoint</Application>
  <PresentationFormat>画面に合わせる (4:3)</PresentationFormat>
  <Paragraphs>338</Paragraphs>
  <Slides>41</Slides>
  <Notes>34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41</vt:i4>
      </vt:variant>
    </vt:vector>
  </HeadingPairs>
  <TitlesOfParts>
    <vt:vector size="46" baseType="lpstr">
      <vt:lpstr>メイリオ</vt:lpstr>
      <vt:lpstr>游ゴシック</vt:lpstr>
      <vt:lpstr>Arial</vt:lpstr>
      <vt:lpstr>Wingdings</vt:lpstr>
      <vt:lpstr>pptテンプレート2018</vt:lpstr>
      <vt:lpstr>衛星画像で日本を探索 ～ Landsat 活用～</vt:lpstr>
      <vt:lpstr>目次</vt:lpstr>
      <vt:lpstr>はじめに</vt:lpstr>
      <vt:lpstr>衛星画像とは</vt:lpstr>
      <vt:lpstr>Landsatとは</vt:lpstr>
      <vt:lpstr>実際にさわってみよう ～初級～</vt:lpstr>
      <vt:lpstr>準備</vt:lpstr>
      <vt:lpstr>Landsat アプリのアイコン説明と操作方法</vt:lpstr>
      <vt:lpstr>Landsat から見えること①撮影時期</vt:lpstr>
      <vt:lpstr>PowerPoint プレゼンテーション</vt:lpstr>
      <vt:lpstr>PowerPoint プレゼンテーション</vt:lpstr>
      <vt:lpstr>Landsat から見えること②経年変化</vt:lpstr>
      <vt:lpstr>PowerPoint プレゼンテーション</vt:lpstr>
      <vt:lpstr>PowerPoint プレゼンテーション</vt:lpstr>
      <vt:lpstr>Landsat から見えること③植生の活性度</vt:lpstr>
      <vt:lpstr>PowerPoint プレゼンテーション</vt:lpstr>
      <vt:lpstr>PowerPoint プレゼンテーション</vt:lpstr>
      <vt:lpstr>もっと活用してみよう ～中級～</vt:lpstr>
      <vt:lpstr>準備</vt:lpstr>
      <vt:lpstr>Landsat Explorer のアイコン説明</vt:lpstr>
      <vt:lpstr>分野別 Landsat 活用①自然環境</vt:lpstr>
      <vt:lpstr>PowerPoint プレゼンテーション</vt:lpstr>
      <vt:lpstr>PowerPoint プレゼンテーション</vt:lpstr>
      <vt:lpstr>PowerPoint プレゼンテーション</vt:lpstr>
      <vt:lpstr>PowerPoint プレゼンテーション</vt:lpstr>
      <vt:lpstr>分野別 Landsat 活用②防災</vt:lpstr>
      <vt:lpstr>PowerPoint プレゼンテーション</vt:lpstr>
      <vt:lpstr>PowerPoint プレゼンテーション</vt:lpstr>
      <vt:lpstr>PowerPoint プレゼンテーション</vt:lpstr>
      <vt:lpstr>PowerPoint プレゼンテーション</vt:lpstr>
      <vt:lpstr>分野別 Landsat 活用③都市計画</vt:lpstr>
      <vt:lpstr>PowerPoint プレゼンテーション</vt:lpstr>
      <vt:lpstr>PowerPoint プレゼンテーション</vt:lpstr>
      <vt:lpstr>PowerPoint プレゼンテーション</vt:lpstr>
      <vt:lpstr>PowerPoint プレゼンテーション</vt:lpstr>
      <vt:lpstr>分野別 Landsat 活用③都市計画</vt:lpstr>
      <vt:lpstr>PowerPoint プレゼンテーション</vt:lpstr>
      <vt:lpstr>PowerPoint プレゼンテーション</vt:lpstr>
      <vt:lpstr>PowerPoint プレゼンテーション</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Landsatから見えること ～衛星写真を知る～</dc:title>
  <dc:creator>ESRIジャパン株式会社</dc:creator>
  <cp:lastModifiedBy>EJ 土田 雅代/TSUCHIDA Masayo</cp:lastModifiedBy>
  <cp:revision>406</cp:revision>
  <dcterms:created xsi:type="dcterms:W3CDTF">2018-08-02T11:45:36Z</dcterms:created>
  <dcterms:modified xsi:type="dcterms:W3CDTF">2018-08-23T00:11:55Z</dcterms:modified>
</cp:coreProperties>
</file>