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4"/>
  </p:sldMasterIdLst>
  <p:notesMasterIdLst>
    <p:notesMasterId r:id="rId32"/>
  </p:notesMasterIdLst>
  <p:handoutMasterIdLst>
    <p:handoutMasterId r:id="rId33"/>
  </p:handoutMasterIdLst>
  <p:sldIdLst>
    <p:sldId id="256" r:id="rId15"/>
    <p:sldId id="262" r:id="rId16"/>
    <p:sldId id="263" r:id="rId17"/>
    <p:sldId id="264" r:id="rId18"/>
    <p:sldId id="269" r:id="rId19"/>
    <p:sldId id="266" r:id="rId20"/>
    <p:sldId id="268" r:id="rId21"/>
    <p:sldId id="267" r:id="rId22"/>
    <p:sldId id="270" r:id="rId23"/>
    <p:sldId id="271" r:id="rId24"/>
    <p:sldId id="272" r:id="rId25"/>
    <p:sldId id="273" r:id="rId26"/>
    <p:sldId id="274" r:id="rId27"/>
    <p:sldId id="275" r:id="rId28"/>
    <p:sldId id="277" r:id="rId29"/>
    <p:sldId id="279" r:id="rId30"/>
    <p:sldId id="280" r:id="rId3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hiddenSlides="1" scaleToFitPaper="1" frameSlides="1"/>
  <p:clrMru>
    <a:srgbClr val="FF9900"/>
    <a:srgbClr val="003366"/>
    <a:srgbClr val="FF3300"/>
    <a:srgbClr val="FFFF00"/>
    <a:srgbClr val="FFFFFF"/>
    <a:srgbClr val="0F1923"/>
    <a:srgbClr val="001933"/>
    <a:srgbClr val="0B335B"/>
    <a:srgbClr val="152231"/>
    <a:srgbClr val="14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2" autoAdjust="0"/>
    <p:restoredTop sz="86125" autoAdjust="0"/>
  </p:normalViewPr>
  <p:slideViewPr>
    <p:cSldViewPr snapToObjects="1">
      <p:cViewPr varScale="1">
        <p:scale>
          <a:sx n="109" d="100"/>
          <a:sy n="109" d="100"/>
        </p:scale>
        <p:origin x="157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>
        <p:scale>
          <a:sx n="100" d="100"/>
          <a:sy n="100" d="100"/>
        </p:scale>
        <p:origin x="-1632" y="6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34" Type="http://schemas.openxmlformats.org/officeDocument/2006/relationships/presProps" Target="pres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1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theme" Target="theme/theme1.xml"/><Relationship Id="rId10" Type="http://schemas.openxmlformats.org/officeDocument/2006/relationships/customXml" Target="../customXml/item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Master" Target="slideMasters/slideMaster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142984" y="0"/>
            <a:ext cx="4572056" cy="285720"/>
          </a:xfrm>
          <a:prstGeom prst="rect">
            <a:avLst/>
          </a:prstGeom>
        </p:spPr>
        <p:txBody>
          <a:bodyPr vert="horz" lIns="36000" tIns="36000" rIns="36000" bIns="36000" rtlCol="0"/>
          <a:lstStyle>
            <a:lvl1pPr algn="l">
              <a:defRPr sz="1200"/>
            </a:lvl1pPr>
          </a:lstStyle>
          <a:p>
            <a:endParaRPr kumimoji="1" lang="ja-JP" altLang="en-US" sz="1000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214686" y="8859867"/>
            <a:ext cx="428628" cy="282545"/>
          </a:xfrm>
          <a:prstGeom prst="rect">
            <a:avLst/>
          </a:prstGeom>
        </p:spPr>
        <p:txBody>
          <a:bodyPr vert="horz" lIns="36000" tIns="36000" rIns="36000" bIns="36000" rtlCol="0" anchor="b"/>
          <a:lstStyle>
            <a:lvl1pPr algn="r">
              <a:defRPr sz="1200"/>
            </a:lvl1pPr>
          </a:lstStyle>
          <a:p>
            <a:pPr algn="ctr"/>
            <a:fld id="{F93A2872-4956-43D9-A54C-078255BC3971}" type="slidenum">
              <a:rPr kumimoji="1" lang="ja-JP" altLang="en-US" sz="1000" smtClean="0">
                <a:latin typeface="+mn-ea"/>
              </a:rPr>
              <a:pPr algn="ctr"/>
              <a:t>‹#›</a:t>
            </a:fld>
            <a:endParaRPr kumimoji="1" lang="ja-JP" altLang="en-US" sz="1000" dirty="0">
              <a:latin typeface="+mn-ea"/>
            </a:endParaRPr>
          </a:p>
        </p:txBody>
      </p:sp>
      <p:sp>
        <p:nvSpPr>
          <p:cNvPr id="7" name="フッター プレースホルダ 5"/>
          <p:cNvSpPr txBox="1">
            <a:spLocks/>
          </p:cNvSpPr>
          <p:nvPr/>
        </p:nvSpPr>
        <p:spPr>
          <a:xfrm>
            <a:off x="1142984" y="8575734"/>
            <a:ext cx="3214686" cy="284133"/>
          </a:xfrm>
          <a:prstGeom prst="rect">
            <a:avLst/>
          </a:prstGeom>
        </p:spPr>
        <p:txBody>
          <a:bodyPr vert="horz" lIns="36000" tIns="36000" rIns="36000" bIns="36000" rtlCol="0" anchor="b"/>
          <a:lstStyle>
            <a:lvl1pPr algn="l">
              <a:defRPr sz="1000">
                <a:latin typeface="+mn-ea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Copyright(C) Esri Japan Corporation. All Rights </a:t>
            </a:r>
            <a:r>
              <a:rPr lang="en-US" altLang="ja-JP" dirty="0"/>
              <a:t>R</a:t>
            </a:r>
            <a:r>
              <a:rPr kumimoji="1" lang="en-US" altLang="ja-JP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eserved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.</a:t>
            </a:r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2"/>
          </p:nvPr>
        </p:nvSpPr>
        <p:spPr>
          <a:xfrm>
            <a:off x="4357670" y="8577322"/>
            <a:ext cx="1357370" cy="282545"/>
          </a:xfrm>
          <a:prstGeom prst="rect">
            <a:avLst/>
          </a:prstGeom>
        </p:spPr>
        <p:txBody>
          <a:bodyPr vert="horz" lIns="36000" tIns="36000" rIns="36000" bIns="36000" rtlCol="0" anchor="b"/>
          <a:lstStyle>
            <a:lvl1pPr algn="l">
              <a:defRPr sz="1200"/>
            </a:lvl1pPr>
          </a:lstStyle>
          <a:p>
            <a:pPr algn="r"/>
            <a:endParaRPr kumimoji="1"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1065648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928669" y="0"/>
            <a:ext cx="5000661" cy="285720"/>
          </a:xfrm>
          <a:prstGeom prst="rect">
            <a:avLst/>
          </a:prstGeom>
        </p:spPr>
        <p:txBody>
          <a:bodyPr vert="horz" lIns="36000" tIns="36000" rIns="36000" bIns="36000" rtlCol="0"/>
          <a:lstStyle>
            <a:lvl1pPr algn="l">
              <a:defRPr sz="1000">
                <a:latin typeface="+mn-ea"/>
                <a:ea typeface="+mn-ea"/>
              </a:defRPr>
            </a:lvl1pPr>
          </a:lstStyle>
          <a:p>
            <a:endParaRPr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28669" y="457201"/>
            <a:ext cx="5000661" cy="375049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28669" y="4572000"/>
            <a:ext cx="5000661" cy="400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214686" y="8858279"/>
            <a:ext cx="500066" cy="284133"/>
          </a:xfrm>
          <a:prstGeom prst="rect">
            <a:avLst/>
          </a:prstGeom>
        </p:spPr>
        <p:txBody>
          <a:bodyPr vert="horz" lIns="36000" tIns="36000" rIns="36000" bIns="36000" rtlCol="0" anchor="b"/>
          <a:lstStyle>
            <a:lvl1pPr algn="ctr">
              <a:defRPr sz="1000">
                <a:latin typeface="+mn-ea"/>
                <a:ea typeface="+mn-ea"/>
              </a:defRPr>
            </a:lvl1pPr>
          </a:lstStyle>
          <a:p>
            <a:fld id="{2EAA4DFC-905D-42CB-A22C-720A020430C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4"/>
          </p:nvPr>
        </p:nvSpPr>
        <p:spPr>
          <a:xfrm>
            <a:off x="4143355" y="8571749"/>
            <a:ext cx="1785975" cy="285721"/>
          </a:xfrm>
          <a:prstGeom prst="rect">
            <a:avLst/>
          </a:prstGeom>
        </p:spPr>
        <p:txBody>
          <a:bodyPr vert="horz" lIns="36000" tIns="36000" rIns="36000" bIns="36000" rtlCol="0" anchor="b"/>
          <a:lstStyle>
            <a:lvl1pPr algn="r">
              <a:defRPr sz="1000"/>
            </a:lvl1pPr>
          </a:lstStyle>
          <a:p>
            <a:endParaRPr lang="ja-JP" altLang="en-US" dirty="0"/>
          </a:p>
        </p:txBody>
      </p:sp>
      <p:sp>
        <p:nvSpPr>
          <p:cNvPr id="10" name="フッター プレースホルダ 5"/>
          <p:cNvSpPr txBox="1">
            <a:spLocks/>
          </p:cNvSpPr>
          <p:nvPr/>
        </p:nvSpPr>
        <p:spPr>
          <a:xfrm>
            <a:off x="928669" y="8573337"/>
            <a:ext cx="3214686" cy="284133"/>
          </a:xfrm>
          <a:prstGeom prst="rect">
            <a:avLst/>
          </a:prstGeom>
        </p:spPr>
        <p:txBody>
          <a:bodyPr vert="horz" lIns="36000" tIns="36000" rIns="36000" bIns="36000" rtlCol="0" anchor="b"/>
          <a:lstStyle>
            <a:lvl1pPr algn="l">
              <a:defRPr sz="1000">
                <a:latin typeface="+mn-ea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Copyright(C) Esri Japan Corporation. All Rights Reserved.</a:t>
            </a:r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8564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8688" y="457200"/>
            <a:ext cx="5000625" cy="37512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ArcGIS</a:t>
            </a:r>
            <a:r>
              <a:rPr kumimoji="1" lang="ja-JP" altLang="en-US" dirty="0"/>
              <a:t> </a:t>
            </a:r>
            <a:r>
              <a:rPr kumimoji="1" lang="en-US" altLang="ja-JP" dirty="0"/>
              <a:t>Online</a:t>
            </a:r>
            <a:r>
              <a:rPr kumimoji="1" lang="ja-JP" altLang="en-US" dirty="0"/>
              <a:t>を使ってアドレスマッチングする場合、クレジット消費量は、</a:t>
            </a:r>
            <a:r>
              <a:rPr kumimoji="1" lang="en-US" altLang="ja-JP" dirty="0"/>
              <a:t>26X0.04=1.04</a:t>
            </a:r>
            <a:r>
              <a:rPr kumimoji="1" lang="ja-JP" altLang="en-US" dirty="0"/>
              <a:t>クレジット消費</a:t>
            </a:r>
            <a:endParaRPr kumimoji="1" lang="en-US" altLang="ja-JP" dirty="0"/>
          </a:p>
          <a:p>
            <a:r>
              <a:rPr kumimoji="1" lang="ja-JP" altLang="en-US" dirty="0"/>
              <a:t>ジオコーディング</a:t>
            </a:r>
            <a:endParaRPr kumimoji="1" lang="en-US" altLang="ja-JP" dirty="0"/>
          </a:p>
          <a:p>
            <a:r>
              <a:rPr kumimoji="1" lang="en-US" altLang="ja-JP" dirty="0"/>
              <a:t>http://pro.arcgis.com/ja/pro-app/help/data/geocoding/what-is-geocoding-.htm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ArcGIS</a:t>
            </a:r>
            <a:r>
              <a:rPr kumimoji="1" lang="ja-JP" altLang="en-US" dirty="0"/>
              <a:t> </a:t>
            </a:r>
            <a:r>
              <a:rPr kumimoji="1" lang="en-US" altLang="ja-JP" dirty="0"/>
              <a:t>Pro</a:t>
            </a:r>
            <a:r>
              <a:rPr kumimoji="1" lang="ja-JP" altLang="en-US" dirty="0"/>
              <a:t>　逆引きガイド</a:t>
            </a:r>
            <a:r>
              <a:rPr kumimoji="1" lang="en-US" altLang="ja-JP" dirty="0"/>
              <a:t>P127 </a:t>
            </a:r>
            <a:r>
              <a:rPr kumimoji="1" lang="ja-JP" altLang="en-US" dirty="0"/>
              <a:t>「</a:t>
            </a:r>
            <a:r>
              <a:rPr kumimoji="1" lang="en-US" altLang="ja-JP" dirty="0"/>
              <a:t>8-14. </a:t>
            </a:r>
            <a:r>
              <a:rPr kumimoji="1" lang="ja-JP" altLang="en-US" dirty="0"/>
              <a:t>緯度経度データからポイントを作成したい」</a:t>
            </a:r>
            <a:endParaRPr kumimoji="1" lang="en-US" altLang="ja-JP" dirty="0"/>
          </a:p>
          <a:p>
            <a:r>
              <a:rPr kumimoji="1" lang="en-US" altLang="ja-JP" dirty="0"/>
              <a:t>https://esrij-esri-support.custhelp.com/ci/fattach/get/53187/1517280251/redirect/1/filename/arcgis_pro_20_user_guide.pdf</a:t>
            </a:r>
          </a:p>
          <a:p>
            <a:r>
              <a:rPr kumimoji="1" lang="en-US" altLang="ja-JP" dirty="0"/>
              <a:t>※</a:t>
            </a:r>
            <a:r>
              <a:rPr kumimoji="1" lang="ja-JP" altLang="en-US" dirty="0"/>
              <a:t>サポートサイト要ログイン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A4DFC-905D-42CB-A22C-720A020430C0}" type="slidenum">
              <a:rPr lang="ja-JP" altLang="en-US" smtClean="0"/>
              <a:pPr/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57521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8688" y="457200"/>
            <a:ext cx="5000625" cy="37512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国土数値情報から表示がうまくされない場合は、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kumimoji="1" lang="ja-JP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形式のデータで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kumimoji="1" lang="ja-JP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番目に必要なファイルである空間参照系の情報が入ってる。国土数値情報の一部のデータにはそれが付いてない。その場合は、下記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URL</a:t>
            </a:r>
            <a:r>
              <a:rPr kumimoji="1" lang="ja-JP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を参照するか</a:t>
            </a:r>
            <a:endParaRPr kumimoji="1" lang="en-US" altLang="ja-JP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ArcGIS</a:t>
            </a:r>
            <a:r>
              <a:rPr kumimoji="1" lang="ja-JP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</a:t>
            </a:r>
            <a:r>
              <a:rPr kumimoji="1" lang="ja-JP" alt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にて</a:t>
            </a:r>
            <a:r>
              <a:rPr kumimoji="1" lang="ja-JP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空間参照を定義する。</a:t>
            </a:r>
            <a:endParaRPr kumimoji="1" lang="en-US" altLang="ja-JP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ja-JP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データ管理ツール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r>
              <a:rPr kumimoji="1" lang="ja-JP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「投影変換と座標変換」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r>
              <a:rPr kumimoji="1" lang="ja-JP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「投影法の定義」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JGD2000 </a:t>
            </a:r>
            <a:r>
              <a:rPr kumimoji="1" lang="ja-JP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に設定</a:t>
            </a:r>
            <a:endParaRPr kumimoji="1" lang="en-US" altLang="ja-JP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en-US" altLang="ja-JP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ArcGIS</a:t>
            </a:r>
            <a:r>
              <a:rPr kumimoji="1" lang="ja-JP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</a:t>
            </a:r>
            <a:r>
              <a:rPr kumimoji="1" lang="ja-JP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逆引きガイド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P16</a:t>
            </a:r>
            <a:r>
              <a:rPr kumimoji="1" lang="ja-JP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～：データの追加「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2-3. </a:t>
            </a:r>
            <a:r>
              <a:rPr kumimoji="1" lang="ja-JP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マップにデータを追加・削除したい」</a:t>
            </a:r>
            <a:endParaRPr kumimoji="1" lang="en-US" altLang="ja-JP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dirty="0"/>
              <a:t>https://esrij-esri-support.custhelp.com/ci/fattach/get/53187/1517280251/redirect/1/filename/arcgis_pro_20_user_guide.pdf</a:t>
            </a:r>
          </a:p>
          <a:p>
            <a:r>
              <a:rPr kumimoji="1" lang="en-US" altLang="ja-JP" dirty="0"/>
              <a:t>※</a:t>
            </a:r>
            <a:r>
              <a:rPr kumimoji="1" lang="ja-JP" altLang="en-US" dirty="0"/>
              <a:t>サポートページ要ログイン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A4DFC-905D-42CB-A22C-720A020430C0}" type="slidenum">
              <a:rPr lang="ja-JP" altLang="en-US" smtClean="0"/>
              <a:pPr/>
              <a:t>11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4756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8688" y="457200"/>
            <a:ext cx="5000625" cy="37512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ArcGIS</a:t>
            </a:r>
            <a:r>
              <a:rPr kumimoji="1" lang="ja-JP" altLang="en-US" dirty="0"/>
              <a:t> </a:t>
            </a:r>
            <a:r>
              <a:rPr kumimoji="1" lang="en-US" altLang="ja-JP" dirty="0"/>
              <a:t>Pro</a:t>
            </a:r>
            <a:r>
              <a:rPr kumimoji="1" lang="ja-JP" altLang="en-US" dirty="0"/>
              <a:t>逆引きガイド　</a:t>
            </a:r>
            <a:r>
              <a:rPr kumimoji="1" lang="en-US" altLang="ja-JP" dirty="0"/>
              <a:t>P100 </a:t>
            </a:r>
            <a:r>
              <a:rPr kumimoji="1" lang="ja-JP" altLang="en-US" dirty="0"/>
              <a:t>「</a:t>
            </a:r>
            <a:r>
              <a:rPr kumimoji="1" lang="en-US" altLang="ja-JP" dirty="0"/>
              <a:t>8-1.</a:t>
            </a:r>
            <a:r>
              <a:rPr kumimoji="1" lang="ja-JP" altLang="en-US" dirty="0"/>
              <a:t>　新しくデータを作成したい」</a:t>
            </a:r>
            <a:endParaRPr kumimoji="1" lang="en-US" altLang="ja-JP" dirty="0"/>
          </a:p>
          <a:p>
            <a:r>
              <a:rPr kumimoji="1" lang="ja-JP" altLang="en-US" dirty="0"/>
              <a:t>　　　　　　　　　　　　　　　　</a:t>
            </a:r>
            <a:r>
              <a:rPr kumimoji="1" lang="en-US" altLang="ja-JP" dirty="0"/>
              <a:t> P104 </a:t>
            </a:r>
            <a:r>
              <a:rPr kumimoji="1" lang="ja-JP" altLang="en-US" dirty="0"/>
              <a:t>「</a:t>
            </a:r>
            <a:r>
              <a:rPr kumimoji="1" lang="en-US" altLang="ja-JP" dirty="0"/>
              <a:t>8-2.  </a:t>
            </a:r>
            <a:r>
              <a:rPr kumimoji="1" lang="ja-JP" altLang="en-US" dirty="0"/>
              <a:t>編集を保存したい」</a:t>
            </a:r>
            <a:endParaRPr kumimoji="1" lang="en-US" altLang="ja-JP" dirty="0"/>
          </a:p>
          <a:p>
            <a:r>
              <a:rPr kumimoji="1" lang="en-US" altLang="ja-JP" dirty="0"/>
              <a:t>https://esrij-esri-support.custhelp.com/ci/fattach/get/53187/1517280251/redirect/1/filename/arcgis_pro_20_user_guide.pdf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A4DFC-905D-42CB-A22C-720A020430C0}" type="slidenum">
              <a:rPr lang="ja-JP" altLang="en-US" smtClean="0"/>
              <a:pPr/>
              <a:t>13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3266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8688" y="457200"/>
            <a:ext cx="5000625" cy="37512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ArcGIS</a:t>
            </a:r>
            <a:r>
              <a:rPr kumimoji="1" lang="ja-JP" altLang="en-US" dirty="0"/>
              <a:t> </a:t>
            </a:r>
            <a:r>
              <a:rPr kumimoji="1" lang="en-US" altLang="ja-JP" dirty="0"/>
              <a:t>Pro</a:t>
            </a:r>
            <a:r>
              <a:rPr kumimoji="1" lang="ja-JP" altLang="en-US" dirty="0"/>
              <a:t>逆引きガイド　</a:t>
            </a:r>
            <a:r>
              <a:rPr kumimoji="1" lang="en-US" altLang="ja-JP" dirty="0"/>
              <a:t>P91 </a:t>
            </a:r>
            <a:r>
              <a:rPr kumimoji="1" lang="ja-JP" altLang="en-US" dirty="0"/>
              <a:t>空間データ処理　ジオプロセッシング　ツールの基礎知識</a:t>
            </a:r>
            <a:endParaRPr kumimoji="1" lang="en-US" altLang="ja-JP" dirty="0"/>
          </a:p>
          <a:p>
            <a:r>
              <a:rPr kumimoji="1" lang="en-US" altLang="ja-JP" dirty="0"/>
              <a:t>https://esrij-esri-support.custhelp.com/ci/fattach/get/53187/1517280251/redirect/1/filename/arcgis_pro_20_user_guide.pdf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A4DFC-905D-42CB-A22C-720A020430C0}" type="slidenum">
              <a:rPr lang="ja-JP" altLang="en-US" smtClean="0"/>
              <a:pPr/>
              <a:t>14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9034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5720" y="2276872"/>
            <a:ext cx="8572560" cy="1428760"/>
          </a:xfrm>
        </p:spPr>
        <p:txBody>
          <a:bodyPr anchor="ctr">
            <a:normAutofit/>
          </a:bodyPr>
          <a:lstStyle>
            <a:lvl1pPr algn="ctr"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subTitle" idx="1"/>
          </p:nvPr>
        </p:nvSpPr>
        <p:spPr>
          <a:xfrm>
            <a:off x="1692275" y="4205698"/>
            <a:ext cx="5759450" cy="1420825"/>
          </a:xfrm>
        </p:spPr>
        <p:txBody>
          <a:bodyPr>
            <a:normAutofit/>
          </a:bodyPr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72560" cy="1214446"/>
          </a:xfrm>
        </p:spPr>
        <p:txBody>
          <a:bodyPr anchor="ctr"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8D73-5CCF-4F61-B888-3E7B558CA84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>
            <p:ph sz="quarter" idx="13"/>
          </p:nvPr>
        </p:nvSpPr>
        <p:spPr>
          <a:xfrm>
            <a:off x="285750" y="1500174"/>
            <a:ext cx="8572500" cy="4635515"/>
          </a:xfrm>
        </p:spPr>
        <p:txBody>
          <a:bodyPr/>
          <a:lstStyle>
            <a:lvl6pPr>
              <a:buNone/>
              <a:defRPr/>
            </a:lvl6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en-US" altLang="ja-JP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72560" cy="571504"/>
          </a:xfrm>
        </p:spPr>
        <p:txBody>
          <a:bodyPr wrap="square" lIns="72000" tIns="0" rIns="72000" bIns="0" anchor="ctr"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8D73-5CCF-4F61-B888-3E7B558CA84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>
            <p:ph sz="quarter" idx="13"/>
          </p:nvPr>
        </p:nvSpPr>
        <p:spPr>
          <a:xfrm>
            <a:off x="285750" y="1500174"/>
            <a:ext cx="8572500" cy="4635516"/>
          </a:xfrm>
        </p:spPr>
        <p:txBody>
          <a:bodyPr/>
          <a:lstStyle>
            <a:lvl6pPr>
              <a:buNone/>
              <a:defRPr/>
            </a:lvl6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en-US" altLang="ja-JP" dirty="0"/>
          </a:p>
        </p:txBody>
      </p:sp>
      <p:sp>
        <p:nvSpPr>
          <p:cNvPr id="9" name="テキスト プレースホルダ 8"/>
          <p:cNvSpPr>
            <a:spLocks noGrp="1"/>
          </p:cNvSpPr>
          <p:nvPr>
            <p:ph type="body" sz="quarter" idx="14"/>
          </p:nvPr>
        </p:nvSpPr>
        <p:spPr>
          <a:xfrm>
            <a:off x="285780" y="928670"/>
            <a:ext cx="8572500" cy="571504"/>
          </a:xfrm>
        </p:spPr>
        <p:txBody>
          <a:bodyPr tIns="0" bIns="0"/>
          <a:lstStyle>
            <a:lvl1pPr>
              <a:buNone/>
              <a:defRPr b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5720" y="2714620"/>
            <a:ext cx="8572560" cy="1428760"/>
          </a:xfrm>
        </p:spPr>
        <p:txBody>
          <a:bodyPr anchor="ctr">
            <a:normAutofit/>
          </a:bodyPr>
          <a:lstStyle>
            <a:lvl1pPr algn="r"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8D73-5CCF-4F61-B888-3E7B558CA84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subTitle" idx="1"/>
          </p:nvPr>
        </p:nvSpPr>
        <p:spPr>
          <a:xfrm>
            <a:off x="3143240" y="4643446"/>
            <a:ext cx="5715039" cy="1420825"/>
          </a:xfrm>
        </p:spPr>
        <p:txBody>
          <a:bodyPr>
            <a:normAutofit/>
          </a:bodyPr>
          <a:lstStyle>
            <a:lvl1pPr marL="0" indent="0" algn="r">
              <a:spcAft>
                <a:spcPct val="0"/>
              </a:spcAft>
              <a:buFont typeface="Wingdings" pitchFamily="2" charset="2"/>
              <a:buNone/>
              <a:defRPr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8D73-5CCF-4F61-B888-3E7B558CA84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>
            <p:ph sz="quarter" idx="13"/>
          </p:nvPr>
        </p:nvSpPr>
        <p:spPr>
          <a:xfrm>
            <a:off x="285720" y="1500174"/>
            <a:ext cx="4143404" cy="463553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4"/>
          </p:nvPr>
        </p:nvSpPr>
        <p:spPr>
          <a:xfrm>
            <a:off x="4643438" y="1500174"/>
            <a:ext cx="4214842" cy="463553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72560" cy="571504"/>
          </a:xfrm>
        </p:spPr>
        <p:txBody>
          <a:bodyPr bIns="0" anchor="ctr"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8D73-5CCF-4F61-B888-3E7B558CA84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>
            <p:ph sz="quarter" idx="13"/>
          </p:nvPr>
        </p:nvSpPr>
        <p:spPr>
          <a:xfrm>
            <a:off x="285720" y="1500174"/>
            <a:ext cx="4143404" cy="463553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4"/>
          </p:nvPr>
        </p:nvSpPr>
        <p:spPr>
          <a:xfrm>
            <a:off x="4643438" y="1500174"/>
            <a:ext cx="4214842" cy="463553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8" name="テキスト プレースホルダ 8"/>
          <p:cNvSpPr>
            <a:spLocks noGrp="1"/>
          </p:cNvSpPr>
          <p:nvPr>
            <p:ph type="body" sz="quarter" idx="15"/>
          </p:nvPr>
        </p:nvSpPr>
        <p:spPr>
          <a:xfrm>
            <a:off x="285780" y="928670"/>
            <a:ext cx="8572500" cy="571504"/>
          </a:xfrm>
        </p:spPr>
        <p:txBody>
          <a:bodyPr tIns="0" bIns="0"/>
          <a:lstStyle>
            <a:lvl1pPr>
              <a:buNone/>
              <a:defRPr b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8D73-5CCF-4F61-B888-3E7B558CA84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72560" cy="571504"/>
          </a:xfrm>
        </p:spPr>
        <p:txBody>
          <a:bodyPr lIns="72000" tIns="0" rIns="72000" bIns="0" anchor="ctr"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8D73-5CCF-4F61-B888-3E7B558CA84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9" name="テキスト プレースホルダ 8"/>
          <p:cNvSpPr>
            <a:spLocks noGrp="1"/>
          </p:cNvSpPr>
          <p:nvPr>
            <p:ph type="body" sz="quarter" idx="14"/>
          </p:nvPr>
        </p:nvSpPr>
        <p:spPr>
          <a:xfrm>
            <a:off x="285780" y="928670"/>
            <a:ext cx="8572500" cy="571504"/>
          </a:xfrm>
        </p:spPr>
        <p:txBody>
          <a:bodyPr tIns="0" bIns="0"/>
          <a:lstStyle>
            <a:lvl1pPr>
              <a:buNone/>
              <a:defRPr b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8D73-5CCF-4F61-B888-3E7B558CA84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プレースホルダ 8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72560" cy="1214446"/>
          </a:xfrm>
          <a:prstGeom prst="rect">
            <a:avLst/>
          </a:prstGeom>
        </p:spPr>
        <p:txBody>
          <a:bodyPr vert="horz" lIns="72000" tIns="0" rIns="72000" bIns="0" rtlCol="0" anchor="ctr">
            <a:normAutofit/>
          </a:bodyPr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10" name="テキスト プレースホルダ 9"/>
          <p:cNvSpPr>
            <a:spLocks noGrp="1"/>
          </p:cNvSpPr>
          <p:nvPr>
            <p:ph type="body" idx="1"/>
          </p:nvPr>
        </p:nvSpPr>
        <p:spPr>
          <a:xfrm>
            <a:off x="285720" y="1500174"/>
            <a:ext cx="8572560" cy="4635535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5"/>
            <a:r>
              <a:rPr kumimoji="1" lang="ja-JP" altLang="en-US" dirty="0"/>
              <a:t>第</a:t>
            </a:r>
            <a:r>
              <a:rPr kumimoji="1" lang="en-US" altLang="ja-JP" dirty="0"/>
              <a:t>6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6"/>
            <a:r>
              <a:rPr kumimoji="1" lang="ja-JP" altLang="en-US" dirty="0"/>
              <a:t>第</a:t>
            </a:r>
            <a:r>
              <a:rPr kumimoji="1" lang="en-US" altLang="ja-JP" dirty="0"/>
              <a:t>7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7"/>
            <a:r>
              <a:rPr kumimoji="1" lang="ja-JP" altLang="en-US" dirty="0"/>
              <a:t>第</a:t>
            </a:r>
            <a:r>
              <a:rPr kumimoji="1" lang="en-US" altLang="ja-JP" dirty="0"/>
              <a:t>8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8"/>
            <a:r>
              <a:rPr kumimoji="1" lang="ja-JP" altLang="en-US" dirty="0"/>
              <a:t>第</a:t>
            </a:r>
            <a:r>
              <a:rPr kumimoji="1" lang="en-US" altLang="ja-JP" dirty="0"/>
              <a:t>9</a:t>
            </a:r>
            <a:r>
              <a:rPr kumimoji="1" lang="ja-JP" altLang="en-US" dirty="0"/>
              <a:t>レベル</a:t>
            </a:r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3"/>
          </p:nvPr>
        </p:nvSpPr>
        <p:spPr>
          <a:xfrm>
            <a:off x="0" y="6135710"/>
            <a:ext cx="3857620" cy="214314"/>
          </a:xfrm>
          <a:prstGeom prst="rect">
            <a:avLst/>
          </a:prstGeom>
        </p:spPr>
        <p:txBody>
          <a:bodyPr vert="horz" wrap="none" lIns="72000" tIns="72000" rIns="72000" bIns="7200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4"/>
          </p:nvPr>
        </p:nvSpPr>
        <p:spPr>
          <a:xfrm>
            <a:off x="108000" y="6633376"/>
            <a:ext cx="900000" cy="180000"/>
          </a:xfrm>
          <a:prstGeom prst="rect">
            <a:avLst/>
          </a:prstGeom>
        </p:spPr>
        <p:txBody>
          <a:bodyPr vert="horz" wrap="none" lIns="72000" tIns="72000" rIns="72000" bIns="7200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66D8D73-5CCF-4F61-B888-3E7B558CA84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2" r:id="rId3"/>
    <p:sldLayoutId id="2147483658" r:id="rId4"/>
    <p:sldLayoutId id="2147483660" r:id="rId5"/>
    <p:sldLayoutId id="2147483665" r:id="rId6"/>
    <p:sldLayoutId id="2147483661" r:id="rId7"/>
    <p:sldLayoutId id="2147483663" r:id="rId8"/>
    <p:sldLayoutId id="2147483652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3200" b="1" kern="1200">
          <a:solidFill>
            <a:srgbClr val="003366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0"/>
        </a:spcAft>
        <a:buClr>
          <a:srgbClr val="FF9900"/>
        </a:buClr>
        <a:buSzPct val="75000"/>
        <a:buFont typeface="Wingdings" pitchFamily="2" charset="2"/>
        <a:buChar char="l"/>
        <a:defRPr kumimoji="1" sz="2400" b="1" kern="1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0"/>
        </a:spcAft>
        <a:buClr>
          <a:srgbClr val="FF9900"/>
        </a:buClr>
        <a:buSzPct val="75000"/>
        <a:buFont typeface="Arial" pitchFamily="34" charset="0"/>
        <a:buChar char="–"/>
        <a:defRPr kumimoji="1" sz="2000" b="1" kern="1200">
          <a:solidFill>
            <a:srgbClr val="00336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0"/>
        </a:spcAft>
        <a:buClr>
          <a:srgbClr val="FF9900"/>
        </a:buClr>
        <a:buSzPct val="75000"/>
        <a:buFont typeface="Wingdings" pitchFamily="2" charset="2"/>
        <a:buChar char="l"/>
        <a:defRPr kumimoji="1" sz="1800" b="1" kern="1200">
          <a:solidFill>
            <a:srgbClr val="00336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spcAft>
          <a:spcPts val="0"/>
        </a:spcAft>
        <a:buClr>
          <a:srgbClr val="FF9900"/>
        </a:buClr>
        <a:buSzPct val="75000"/>
        <a:buFont typeface="Arial" pitchFamily="34" charset="0"/>
        <a:buChar char="–"/>
        <a:defRPr kumimoji="1" sz="1600" b="1" kern="1200">
          <a:solidFill>
            <a:srgbClr val="00336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spcAft>
          <a:spcPts val="0"/>
        </a:spcAft>
        <a:buClr>
          <a:srgbClr val="FF9900"/>
        </a:buClr>
        <a:buSzPct val="75000"/>
        <a:buFont typeface="Wingdings" pitchFamily="2" charset="2"/>
        <a:buChar char="l"/>
        <a:defRPr kumimoji="1" sz="1600" b="1" kern="1200">
          <a:solidFill>
            <a:srgbClr val="0033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600"/>
        </a:spcBef>
        <a:spcAft>
          <a:spcPts val="0"/>
        </a:spcAft>
        <a:buClr>
          <a:srgbClr val="FF9900"/>
        </a:buClr>
        <a:buSzPct val="75000"/>
        <a:buFont typeface="メイリオ" pitchFamily="50" charset="-128"/>
        <a:buChar char="–"/>
        <a:defRPr kumimoji="1" sz="1600" b="1" kern="1200">
          <a:solidFill>
            <a:srgbClr val="003366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600"/>
        </a:spcBef>
        <a:spcAft>
          <a:spcPts val="0"/>
        </a:spcAft>
        <a:buClr>
          <a:srgbClr val="FF9900"/>
        </a:buClr>
        <a:buSzPct val="75000"/>
        <a:buFont typeface="Wingdings" pitchFamily="2" charset="2"/>
        <a:buChar char="l"/>
        <a:defRPr kumimoji="1" sz="1400" b="1" kern="1200">
          <a:solidFill>
            <a:srgbClr val="003366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600"/>
        </a:spcBef>
        <a:spcAft>
          <a:spcPts val="0"/>
        </a:spcAft>
        <a:buClr>
          <a:srgbClr val="FF9900"/>
        </a:buClr>
        <a:buSzPct val="75000"/>
        <a:buFont typeface="メイリオ" pitchFamily="50" charset="-128"/>
        <a:buChar char="–"/>
        <a:defRPr kumimoji="1" sz="1600" b="1" kern="1200">
          <a:solidFill>
            <a:srgbClr val="003366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600"/>
        </a:spcBef>
        <a:spcAft>
          <a:spcPts val="0"/>
        </a:spcAft>
        <a:buClr>
          <a:srgbClr val="FF9900"/>
        </a:buClr>
        <a:buSzPct val="75000"/>
        <a:buFont typeface="Wingdings" pitchFamily="2" charset="2"/>
        <a:buChar char="l"/>
        <a:defRPr kumimoji="1" sz="1400" b="1" kern="1200">
          <a:solidFill>
            <a:srgbClr val="003366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lit.go.jp/crd/city/plan/03_mati/04/index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lftp.mlit.go.jp/ksj/prj.html" TargetMode="External"/><Relationship Id="rId5" Type="http://schemas.openxmlformats.org/officeDocument/2006/relationships/hyperlink" Target="http://nlftp.mlit.go.jp/ksj/index.html" TargetMode="Externa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ro.arcgis.com/ja/pro-app/tool-reference/analysis/summarize-within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headlines.yahoo.co.jp/hl?a=20180614-00010001-binsider-bus_al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stco.co.jp/p/expansionplan?lang=j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stco.co.jp/p/locations?lang=ja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rij.com/industries/case-studies/58839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コストコを題材に商圏分析</a:t>
            </a:r>
            <a:r>
              <a:rPr lang="en-US" altLang="ja-JP" dirty="0"/>
              <a:t>!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/>
              <a:t>2018</a:t>
            </a:r>
            <a:r>
              <a:rPr lang="ja-JP" altLang="en-US" dirty="0"/>
              <a:t>年</a:t>
            </a:r>
            <a:r>
              <a:rPr lang="en-US" altLang="ja-JP" dirty="0"/>
              <a:t>6</a:t>
            </a:r>
            <a:r>
              <a:rPr lang="ja-JP" altLang="en-US" dirty="0"/>
              <a:t>月</a:t>
            </a:r>
          </a:p>
          <a:p>
            <a:r>
              <a:rPr kumimoji="1" lang="en-US" altLang="ja-JP" dirty="0"/>
              <a:t>ESRI</a:t>
            </a:r>
            <a:r>
              <a:rPr kumimoji="1" lang="ja-JP" altLang="en-US" dirty="0"/>
              <a:t>ジャパン株式会社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A8FF064-558B-45F2-8F0D-2A62A9C7ED9E}"/>
              </a:ext>
            </a:extLst>
          </p:cNvPr>
          <p:cNvSpPr txBox="1"/>
          <p:nvPr/>
        </p:nvSpPr>
        <p:spPr>
          <a:xfrm>
            <a:off x="4855647" y="5711090"/>
            <a:ext cx="4288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003366"/>
                </a:solidFill>
              </a:rPr>
              <a:t>※</a:t>
            </a:r>
            <a:r>
              <a:rPr lang="ja-JP" altLang="en-US" sz="1600" dirty="0">
                <a:solidFill>
                  <a:srgbClr val="003366"/>
                </a:solidFill>
              </a:rPr>
              <a:t>授業を目的に作成したものであり</a:t>
            </a:r>
            <a:endParaRPr lang="en-US" altLang="ja-JP" sz="1600" dirty="0">
              <a:solidFill>
                <a:srgbClr val="003366"/>
              </a:solidFill>
            </a:endParaRPr>
          </a:p>
          <a:p>
            <a:r>
              <a:rPr kumimoji="1" lang="ja-JP" altLang="en-US" sz="1600" dirty="0">
                <a:solidFill>
                  <a:srgbClr val="003366"/>
                </a:solidFill>
              </a:rPr>
              <a:t>実際のコストコホールディングスの</a:t>
            </a:r>
            <a:endParaRPr kumimoji="1" lang="en-US" altLang="ja-JP" sz="1600" dirty="0">
              <a:solidFill>
                <a:srgbClr val="003366"/>
              </a:solidFill>
            </a:endParaRPr>
          </a:p>
          <a:p>
            <a:r>
              <a:rPr kumimoji="1" lang="ja-JP" altLang="en-US" sz="1600" dirty="0">
                <a:solidFill>
                  <a:srgbClr val="003366"/>
                </a:solidFill>
              </a:rPr>
              <a:t>経営および出店計画には関係ございません。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DD1BF4-6941-4FE3-80AD-B8C2A4D1B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手順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11120A0-317D-4ADE-9330-3F0D821BA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8D73-5CCF-4F61-B888-3E7B558CA84A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0354981-B416-48C9-8DFB-16282679062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kumimoji="1" lang="ja-JP" altLang="en-US" dirty="0"/>
              <a:t>用途地域データを参照し、対象地域にてコストコの立地条件にあう地域にポリゴン（面）を描く</a:t>
            </a:r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r>
              <a:rPr kumimoji="1" lang="ja-JP" altLang="en-US" dirty="0"/>
              <a:t>周辺の人口を計算　（総人口および世帯数）</a:t>
            </a:r>
            <a:endParaRPr kumimoji="1" lang="en-US" altLang="ja-JP" dirty="0"/>
          </a:p>
          <a:p>
            <a:pPr marL="457200" indent="-457200">
              <a:buFont typeface="+mj-lt"/>
              <a:buAutoNum type="arabicPeriod"/>
            </a:pPr>
            <a:r>
              <a:rPr kumimoji="1" lang="ja-JP" altLang="en-US" dirty="0"/>
              <a:t>立地条件として選定した場所は、コストコに見合う店舗か確認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30314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D66FFB-6155-4C8B-BEF1-43DACC20E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32656"/>
            <a:ext cx="8572560" cy="1214446"/>
          </a:xfrm>
        </p:spPr>
        <p:txBody>
          <a:bodyPr>
            <a:normAutofit fontScale="9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sz="3100" dirty="0"/>
              <a:t>用途地域データを参照し、対象地域にてコストコの立地条件にあう地域にポリゴン（面）を描く</a:t>
            </a:r>
            <a:br>
              <a:rPr lang="en-US" altLang="ja-JP" dirty="0"/>
            </a:b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8AC4B26-F679-4AFD-977E-20E4326C9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8D73-5CCF-4F61-B888-3E7B558CA84A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pic>
        <p:nvPicPr>
          <p:cNvPr id="6" name="コンテンツ プレースホルダー 5">
            <a:hlinkClick r:id="rId3"/>
            <a:extLst>
              <a:ext uri="{FF2B5EF4-FFF2-40B4-BE49-F238E27FC236}">
                <a16:creationId xmlns:a16="http://schemas.microsoft.com/office/drawing/2014/main" id="{A0461488-AA32-4E8E-8E51-7ABD7203F99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14090"/>
            <a:ext cx="4180587" cy="4635500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F49AB39-7FA2-4184-A413-18491430FE72}"/>
              </a:ext>
            </a:extLst>
          </p:cNvPr>
          <p:cNvSpPr txBox="1"/>
          <p:nvPr/>
        </p:nvSpPr>
        <p:spPr>
          <a:xfrm>
            <a:off x="108000" y="5982379"/>
            <a:ext cx="7688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003366"/>
                </a:solidFill>
              </a:rPr>
              <a:t>出典：みんなで進めるまちづくりの話</a:t>
            </a:r>
            <a:endParaRPr kumimoji="1" lang="en-US" altLang="ja-JP" sz="2000" dirty="0">
              <a:solidFill>
                <a:srgbClr val="003366"/>
              </a:solidFill>
            </a:endParaRPr>
          </a:p>
          <a:p>
            <a:r>
              <a:rPr lang="en-US" altLang="ja-JP" sz="2000" dirty="0">
                <a:solidFill>
                  <a:srgbClr val="003366"/>
                </a:solidFill>
              </a:rPr>
              <a:t>http://www.mlit.go.jp/crd/city/plan/03_mati/04/index.htm</a:t>
            </a:r>
            <a:endParaRPr kumimoji="1" lang="ja-JP" altLang="en-US" sz="2000" dirty="0">
              <a:solidFill>
                <a:srgbClr val="003366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0AE0E12-D9BE-4A0F-BDDC-1E088CC8F18A}"/>
              </a:ext>
            </a:extLst>
          </p:cNvPr>
          <p:cNvSpPr txBox="1"/>
          <p:nvPr/>
        </p:nvSpPr>
        <p:spPr>
          <a:xfrm>
            <a:off x="22366" y="1414090"/>
            <a:ext cx="4842864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003366"/>
                </a:solidFill>
              </a:rPr>
              <a:t>用途地域は、国土数値情報から</a:t>
            </a:r>
            <a:endParaRPr kumimoji="1" lang="en-US" altLang="ja-JP" sz="2000" dirty="0">
              <a:solidFill>
                <a:srgbClr val="003366"/>
              </a:solidFill>
            </a:endParaRPr>
          </a:p>
          <a:p>
            <a:r>
              <a:rPr lang="ja-JP" altLang="en-US" sz="2000" dirty="0">
                <a:solidFill>
                  <a:srgbClr val="003366"/>
                </a:solidFill>
              </a:rPr>
              <a:t>ダウンロード可能</a:t>
            </a:r>
            <a:endParaRPr lang="en-US" altLang="ja-JP" sz="2000" dirty="0">
              <a:solidFill>
                <a:srgbClr val="003366"/>
              </a:solidFill>
            </a:endParaRPr>
          </a:p>
          <a:p>
            <a:endParaRPr lang="en-US" altLang="ja-JP" sz="2000" dirty="0">
              <a:solidFill>
                <a:srgbClr val="003366"/>
              </a:solidFill>
            </a:endParaRPr>
          </a:p>
          <a:p>
            <a:r>
              <a:rPr lang="ja-JP" altLang="en-US" sz="2000" dirty="0">
                <a:solidFill>
                  <a:srgbClr val="003366"/>
                </a:solidFill>
              </a:rPr>
              <a:t>＜手順＞</a:t>
            </a:r>
            <a:endParaRPr lang="en-US" altLang="ja-JP" sz="2000" dirty="0">
              <a:solidFill>
                <a:srgbClr val="003366"/>
              </a:solidFill>
            </a:endParaRPr>
          </a:p>
          <a:p>
            <a:r>
              <a:rPr lang="ja-JP" altLang="en-US" sz="2000" dirty="0">
                <a:solidFill>
                  <a:srgbClr val="003366"/>
                </a:solidFill>
              </a:rPr>
              <a:t>① 国土数値情報の</a:t>
            </a:r>
            <a:r>
              <a:rPr lang="en-US" altLang="ja-JP" sz="2000" dirty="0">
                <a:solidFill>
                  <a:srgbClr val="003366"/>
                </a:solidFill>
              </a:rPr>
              <a:t>URL</a:t>
            </a:r>
            <a:r>
              <a:rPr lang="ja-JP" altLang="en-US" sz="2000" dirty="0">
                <a:solidFill>
                  <a:srgbClr val="003366"/>
                </a:solidFill>
              </a:rPr>
              <a:t>にアクセス</a:t>
            </a:r>
            <a:endParaRPr lang="en-US" altLang="ja-JP" sz="2000" dirty="0">
              <a:solidFill>
                <a:srgbClr val="003366"/>
              </a:solidFill>
            </a:endParaRPr>
          </a:p>
          <a:p>
            <a:r>
              <a:rPr lang="en-US" altLang="ja-JP" sz="2000" dirty="0">
                <a:solidFill>
                  <a:srgbClr val="003366"/>
                </a:solidFill>
                <a:hlinkClick r:id="rId5"/>
              </a:rPr>
              <a:t>http://nlftp.mlit.go.jp/ksj/index.html</a:t>
            </a:r>
            <a:endParaRPr lang="en-US" altLang="ja-JP" sz="2000" dirty="0">
              <a:solidFill>
                <a:srgbClr val="003366"/>
              </a:solidFill>
            </a:endParaRPr>
          </a:p>
          <a:p>
            <a:endParaRPr lang="en-US" altLang="ja-JP" sz="2000" dirty="0">
              <a:solidFill>
                <a:srgbClr val="003366"/>
              </a:solidFill>
            </a:endParaRPr>
          </a:p>
          <a:p>
            <a:r>
              <a:rPr lang="ja-JP" altLang="en-US" sz="2000" dirty="0">
                <a:solidFill>
                  <a:srgbClr val="003366"/>
                </a:solidFill>
              </a:rPr>
              <a:t>② 土地利用＞用途地域を選択し、</a:t>
            </a:r>
            <a:endParaRPr lang="en-US" altLang="ja-JP" sz="2000" dirty="0">
              <a:solidFill>
                <a:srgbClr val="003366"/>
              </a:solidFill>
            </a:endParaRPr>
          </a:p>
          <a:p>
            <a:r>
              <a:rPr lang="ja-JP" altLang="en-US" sz="2000" dirty="0">
                <a:solidFill>
                  <a:srgbClr val="003366"/>
                </a:solidFill>
              </a:rPr>
              <a:t>　必要な地域をダウンロード。</a:t>
            </a:r>
            <a:endParaRPr lang="en-US" altLang="ja-JP" sz="2000" dirty="0">
              <a:solidFill>
                <a:srgbClr val="003366"/>
              </a:solidFill>
            </a:endParaRPr>
          </a:p>
          <a:p>
            <a:r>
              <a:rPr lang="ja-JP" altLang="en-US" sz="2000" dirty="0">
                <a:solidFill>
                  <a:srgbClr val="003366"/>
                </a:solidFill>
              </a:rPr>
              <a:t>　今回は、富山県、石川県、福井県</a:t>
            </a:r>
            <a:endParaRPr lang="en-US" altLang="ja-JP" sz="2000" dirty="0">
              <a:solidFill>
                <a:srgbClr val="003366"/>
              </a:solidFill>
            </a:endParaRPr>
          </a:p>
          <a:p>
            <a:endParaRPr lang="en-US" altLang="ja-JP" sz="2000" dirty="0">
              <a:solidFill>
                <a:srgbClr val="003366"/>
              </a:solidFill>
            </a:endParaRPr>
          </a:p>
          <a:p>
            <a:r>
              <a:rPr lang="ja-JP" altLang="en-US" sz="2000" dirty="0">
                <a:solidFill>
                  <a:srgbClr val="003366"/>
                </a:solidFill>
              </a:rPr>
              <a:t>③ 属性の色分けは、右図および</a:t>
            </a:r>
            <a:endParaRPr lang="en-US" altLang="ja-JP" sz="2000" dirty="0">
              <a:solidFill>
                <a:srgbClr val="003366"/>
              </a:solidFill>
            </a:endParaRPr>
          </a:p>
          <a:p>
            <a:r>
              <a:rPr lang="ja-JP" altLang="en-US" sz="2000" dirty="0">
                <a:solidFill>
                  <a:srgbClr val="003366"/>
                </a:solidFill>
              </a:rPr>
              <a:t>　 下記</a:t>
            </a:r>
            <a:r>
              <a:rPr lang="en-US" altLang="ja-JP" sz="2000" dirty="0">
                <a:solidFill>
                  <a:srgbClr val="003366"/>
                </a:solidFill>
              </a:rPr>
              <a:t>URL</a:t>
            </a:r>
            <a:r>
              <a:rPr lang="ja-JP" altLang="en-US" sz="2000" dirty="0">
                <a:solidFill>
                  <a:srgbClr val="003366"/>
                </a:solidFill>
              </a:rPr>
              <a:t>を参照</a:t>
            </a:r>
            <a:endParaRPr lang="en-US" altLang="ja-JP" sz="2000" dirty="0">
              <a:solidFill>
                <a:srgbClr val="003366"/>
              </a:solidFill>
            </a:endParaRPr>
          </a:p>
          <a:p>
            <a:r>
              <a:rPr lang="en-US" altLang="ja-JP" sz="2000" dirty="0">
                <a:solidFill>
                  <a:srgbClr val="003366"/>
                </a:solidFill>
                <a:hlinkClick r:id="rId6"/>
              </a:rPr>
              <a:t>http://nlftp.mlit.go.jp/ksj/prj.html</a:t>
            </a:r>
            <a:endParaRPr lang="en-US" altLang="ja-JP" sz="2000" dirty="0">
              <a:solidFill>
                <a:srgbClr val="003366"/>
              </a:solidFill>
            </a:endParaRPr>
          </a:p>
          <a:p>
            <a:endParaRPr lang="en-US" altLang="ja-JP" sz="2000" dirty="0">
              <a:solidFill>
                <a:srgbClr val="003366"/>
              </a:solidFill>
            </a:endParaRPr>
          </a:p>
          <a:p>
            <a:endParaRPr lang="en-US" altLang="ja-JP" sz="20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177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3222A6-3A65-42EF-BDA7-71B519111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用途地域イメージ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4D1655E-17C0-4C2F-B74A-313DCBF1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8D73-5CCF-4F61-B888-3E7B558CA84A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12AB4A38-5707-4AA7-A154-A1257AAE8AE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1500174"/>
            <a:ext cx="8280920" cy="4897412"/>
          </a:xfrm>
        </p:spPr>
      </p:pic>
    </p:spTree>
    <p:extLst>
      <p:ext uri="{BB962C8B-B14F-4D97-AF65-F5344CB8AC3E}">
        <p14:creationId xmlns:p14="http://schemas.microsoft.com/office/powerpoint/2010/main" val="3187039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F1FC7D-0CC0-4618-A8DA-84F043F7A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立地案（候補地）のポリゴンを作成イメージ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2DA90C5-7F2E-41AF-83D7-001CCC3FE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8D73-5CCF-4F61-B888-3E7B558CA84A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8B29E601-435C-4CFC-9081-886CBCEBDDB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00174"/>
            <a:ext cx="7664400" cy="4635500"/>
          </a:xfrm>
        </p:spPr>
      </p:pic>
    </p:spTree>
    <p:extLst>
      <p:ext uri="{BB962C8B-B14F-4D97-AF65-F5344CB8AC3E}">
        <p14:creationId xmlns:p14="http://schemas.microsoft.com/office/powerpoint/2010/main" val="2012315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3923C1-0BF5-426E-BAC1-35E5EBBF9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2.</a:t>
            </a:r>
            <a:r>
              <a:rPr lang="ja-JP" altLang="en-US" dirty="0"/>
              <a:t>周辺の人口を計算　（総人口および世帯数）</a:t>
            </a:r>
            <a:br>
              <a:rPr lang="en-US" altLang="ja-JP" dirty="0"/>
            </a:b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A2E40B6-AA6A-4FE0-8217-405FB4134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8D73-5CCF-4F61-B888-3E7B558CA84A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F786DBD-B495-4626-8D74-35FDFA457D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611" y="1489600"/>
            <a:ext cx="9038778" cy="4635515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ja-JP" altLang="en-US" dirty="0"/>
              <a:t>立地案から半径</a:t>
            </a:r>
            <a:r>
              <a:rPr lang="en-US" altLang="ja-JP" dirty="0"/>
              <a:t>10km</a:t>
            </a:r>
            <a:r>
              <a:rPr lang="ja-JP" altLang="en-US" dirty="0"/>
              <a:t>のバッファを描く</a:t>
            </a:r>
            <a:endParaRPr lang="en-US" altLang="ja-JP" dirty="0"/>
          </a:p>
          <a:p>
            <a:pPr marL="457200" indent="-457200">
              <a:buAutoNum type="arabicPeriod"/>
            </a:pPr>
            <a:r>
              <a:rPr lang="en-US" altLang="ja-JP" dirty="0"/>
              <a:t>10km</a:t>
            </a:r>
            <a:r>
              <a:rPr lang="ja-JP" altLang="en-US" dirty="0"/>
              <a:t>圏内の人口を算出</a:t>
            </a:r>
            <a:endParaRPr lang="en-US" altLang="ja-JP" dirty="0"/>
          </a:p>
          <a:p>
            <a:pPr marL="457200" indent="-457200">
              <a:buAutoNum type="arabicPeriod"/>
            </a:pPr>
            <a:r>
              <a:rPr lang="ja-JP" altLang="en-US" dirty="0"/>
              <a:t>算出する際に「エリア内での集計</a:t>
            </a:r>
            <a:r>
              <a:rPr lang="en-US" altLang="ja-JP" dirty="0"/>
              <a:t>(Summarize Within) </a:t>
            </a:r>
            <a:r>
              <a:rPr lang="ja-JP" altLang="en-US" dirty="0"/>
              <a:t>ツールを</a:t>
            </a:r>
            <a:r>
              <a:rPr lang="ja-JP" altLang="en-US" dirty="0" err="1"/>
              <a:t>りよう</a:t>
            </a:r>
            <a:r>
              <a:rPr lang="ja-JP" altLang="en-US" dirty="0"/>
              <a:t>すると簡易に面積按分を行うことができる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sz="1600" dirty="0"/>
              <a:t>エリア内で集計</a:t>
            </a:r>
            <a:endParaRPr kumimoji="1" lang="en-US" altLang="ja-JP" sz="1600" dirty="0"/>
          </a:p>
          <a:p>
            <a:pPr marL="0" indent="0">
              <a:buNone/>
            </a:pPr>
            <a:r>
              <a:rPr lang="en-US" altLang="ja-JP" sz="1400" dirty="0">
                <a:hlinkClick r:id="rId3"/>
              </a:rPr>
              <a:t>https://pro.arcgis.com/ja/pro-app/tool-reference/analysis/summarize-within.htm</a:t>
            </a:r>
            <a:endParaRPr lang="en-US" altLang="ja-JP" sz="1400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88211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A31BA9-BAE1-4F59-A06C-FADB7A4D9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周辺の人口を計算イメージ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49839EC-130B-491F-A8B1-193608754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8D73-5CCF-4F61-B888-3E7B558CA84A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2993D4E8-7FAA-4442-9C8A-FF20CFACBBF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48" y="1500174"/>
            <a:ext cx="4143375" cy="2228683"/>
          </a:xfrm>
        </p:spPr>
      </p:pic>
      <p:pic>
        <p:nvPicPr>
          <p:cNvPr id="9" name="コンテンツ プレースホルダー 8">
            <a:extLst>
              <a:ext uri="{FF2B5EF4-FFF2-40B4-BE49-F238E27FC236}">
                <a16:creationId xmlns:a16="http://schemas.microsoft.com/office/drawing/2014/main" id="{216A3648-E711-4EFD-B304-6CD17D8B4D2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68" y="1485559"/>
            <a:ext cx="4214812" cy="2196702"/>
          </a:xfr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C19EC98-EAEE-48FE-B1E7-2FD31CB7AFDD}"/>
              </a:ext>
            </a:extLst>
          </p:cNvPr>
          <p:cNvSpPr txBox="1"/>
          <p:nvPr/>
        </p:nvSpPr>
        <p:spPr>
          <a:xfrm>
            <a:off x="108000" y="3989194"/>
            <a:ext cx="42594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003366"/>
                </a:solidFill>
              </a:rPr>
              <a:t>・国勢調査平成</a:t>
            </a:r>
            <a:r>
              <a:rPr kumimoji="1" lang="en-US" altLang="ja-JP" sz="2400" dirty="0">
                <a:solidFill>
                  <a:srgbClr val="003366"/>
                </a:solidFill>
              </a:rPr>
              <a:t>27</a:t>
            </a:r>
            <a:r>
              <a:rPr kumimoji="1" lang="ja-JP" altLang="en-US" sz="2400" dirty="0">
                <a:solidFill>
                  <a:srgbClr val="003366"/>
                </a:solidFill>
              </a:rPr>
              <a:t>年総人口を</a:t>
            </a:r>
            <a:endParaRPr kumimoji="1" lang="en-US" altLang="ja-JP" sz="2400" dirty="0">
              <a:solidFill>
                <a:srgbClr val="003366"/>
              </a:solidFill>
            </a:endParaRPr>
          </a:p>
          <a:p>
            <a:r>
              <a:rPr lang="ja-JP" altLang="en-US" sz="2400" dirty="0">
                <a:solidFill>
                  <a:srgbClr val="003366"/>
                </a:solidFill>
              </a:rPr>
              <a:t>　表示</a:t>
            </a:r>
            <a:endParaRPr kumimoji="1" lang="en-US" altLang="ja-JP" sz="2400" dirty="0">
              <a:solidFill>
                <a:srgbClr val="003366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862F357-E29F-4BB5-AF0E-0885A26CFE4C}"/>
              </a:ext>
            </a:extLst>
          </p:cNvPr>
          <p:cNvSpPr txBox="1"/>
          <p:nvPr/>
        </p:nvSpPr>
        <p:spPr>
          <a:xfrm>
            <a:off x="4637126" y="3989194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003366"/>
                </a:solidFill>
              </a:rPr>
              <a:t>・立地案から</a:t>
            </a:r>
            <a:r>
              <a:rPr kumimoji="1" lang="en-US" altLang="ja-JP" sz="2400" dirty="0">
                <a:solidFill>
                  <a:srgbClr val="003366"/>
                </a:solidFill>
              </a:rPr>
              <a:t>10km</a:t>
            </a:r>
            <a:r>
              <a:rPr kumimoji="1" lang="ja-JP" altLang="en-US" sz="2400" dirty="0">
                <a:solidFill>
                  <a:srgbClr val="003366"/>
                </a:solidFill>
              </a:rPr>
              <a:t>圏内の</a:t>
            </a:r>
            <a:endParaRPr kumimoji="1" lang="en-US" altLang="ja-JP" sz="2400" dirty="0">
              <a:solidFill>
                <a:srgbClr val="003366"/>
              </a:solidFill>
            </a:endParaRPr>
          </a:p>
          <a:p>
            <a:r>
              <a:rPr lang="ja-JP" altLang="en-US" sz="2400" dirty="0">
                <a:solidFill>
                  <a:srgbClr val="003366"/>
                </a:solidFill>
              </a:rPr>
              <a:t>　人口を面積按分ツールを</a:t>
            </a:r>
            <a:endParaRPr lang="en-US" altLang="ja-JP" sz="2400" dirty="0">
              <a:solidFill>
                <a:srgbClr val="003366"/>
              </a:solidFill>
            </a:endParaRPr>
          </a:p>
          <a:p>
            <a:r>
              <a:rPr kumimoji="1" lang="ja-JP" altLang="en-US" sz="2400" dirty="0">
                <a:solidFill>
                  <a:srgbClr val="003366"/>
                </a:solidFill>
              </a:rPr>
              <a:t>　使って表示</a:t>
            </a:r>
          </a:p>
        </p:txBody>
      </p:sp>
    </p:spTree>
    <p:extLst>
      <p:ext uri="{BB962C8B-B14F-4D97-AF65-F5344CB8AC3E}">
        <p14:creationId xmlns:p14="http://schemas.microsoft.com/office/powerpoint/2010/main" val="628298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9F14DED-E3A6-4434-A6E8-EEAA273B9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8D73-5CCF-4F61-B888-3E7B558CA84A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238B828-1F5B-4EAB-B6DE-109D6A341A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5750" y="260648"/>
            <a:ext cx="8572500" cy="5875041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/>
              <a:t>※</a:t>
            </a:r>
            <a:r>
              <a:rPr lang="ja-JP" altLang="en-US" dirty="0"/>
              <a:t>補足</a:t>
            </a:r>
            <a:r>
              <a:rPr lang="en-US" altLang="ja-JP" dirty="0"/>
              <a:t>(</a:t>
            </a:r>
            <a:r>
              <a:rPr lang="ja-JP" altLang="en-US" dirty="0"/>
              <a:t>面積按分ツール）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ArcGIS</a:t>
            </a:r>
            <a:r>
              <a:rPr lang="ja-JP" altLang="en-US" dirty="0"/>
              <a:t> </a:t>
            </a:r>
            <a:r>
              <a:rPr lang="en-US" altLang="ja-JP" dirty="0"/>
              <a:t>Pro </a:t>
            </a:r>
            <a:r>
              <a:rPr lang="ja-JP" altLang="en-US" dirty="0"/>
              <a:t>解析表示タブ</a:t>
            </a:r>
            <a:r>
              <a:rPr lang="en-US" altLang="ja-JP" dirty="0"/>
              <a:t>&gt;</a:t>
            </a:r>
            <a:r>
              <a:rPr lang="ja-JP" altLang="en-US" dirty="0"/>
              <a:t>ツール</a:t>
            </a:r>
            <a:r>
              <a:rPr lang="en-US" altLang="ja-JP" dirty="0"/>
              <a:t>&gt;</a:t>
            </a:r>
            <a:r>
              <a:rPr lang="ja-JP" altLang="en-US" dirty="0"/>
              <a:t>解析ツール</a:t>
            </a:r>
            <a:r>
              <a:rPr lang="en-US" altLang="ja-JP" dirty="0"/>
              <a:t>&gt;</a:t>
            </a:r>
            <a:r>
              <a:rPr lang="ja-JP" altLang="en-US" dirty="0"/>
              <a:t>統計情報＞エリア内集計ツール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※</a:t>
            </a:r>
            <a:r>
              <a:rPr lang="ja-JP" altLang="en-US" dirty="0"/>
              <a:t>もしくは、ツール内検索で「エリア内集計ツール」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C670570-4A00-4CD3-A649-295028F71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2132856"/>
            <a:ext cx="3581400" cy="637222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4013C47-80AA-43AC-985D-1FA30104C0A1}"/>
              </a:ext>
            </a:extLst>
          </p:cNvPr>
          <p:cNvSpPr txBox="1"/>
          <p:nvPr/>
        </p:nvSpPr>
        <p:spPr>
          <a:xfrm>
            <a:off x="80522" y="2924944"/>
            <a:ext cx="403187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003366"/>
                </a:solidFill>
              </a:rPr>
              <a:t>入力ポリゴン：作成したバッファ</a:t>
            </a:r>
            <a:endParaRPr kumimoji="1" lang="en-US" altLang="ja-JP" sz="2000" dirty="0">
              <a:solidFill>
                <a:srgbClr val="003366"/>
              </a:solidFill>
            </a:endParaRPr>
          </a:p>
          <a:p>
            <a:r>
              <a:rPr lang="ja-JP" altLang="en-US" sz="2000" dirty="0">
                <a:solidFill>
                  <a:srgbClr val="003366"/>
                </a:solidFill>
              </a:rPr>
              <a:t>入力集計フィーチャ：国勢調査</a:t>
            </a:r>
            <a:endParaRPr lang="en-US" altLang="ja-JP" sz="2000" dirty="0">
              <a:solidFill>
                <a:srgbClr val="003366"/>
              </a:solidFill>
            </a:endParaRPr>
          </a:p>
          <a:p>
            <a:r>
              <a:rPr kumimoji="1" lang="ja-JP" altLang="en-US" sz="2000" dirty="0">
                <a:solidFill>
                  <a:srgbClr val="003366"/>
                </a:solidFill>
              </a:rPr>
              <a:t>出力フィーチャ：保存先</a:t>
            </a:r>
            <a:endParaRPr kumimoji="1" lang="en-US" altLang="ja-JP" sz="2000" dirty="0">
              <a:solidFill>
                <a:srgbClr val="003366"/>
              </a:solidFill>
            </a:endParaRPr>
          </a:p>
          <a:p>
            <a:r>
              <a:rPr lang="ja-JP" altLang="en-US" sz="2000" dirty="0">
                <a:solidFill>
                  <a:srgbClr val="003366"/>
                </a:solidFill>
              </a:rPr>
              <a:t>フィールド：人口総数</a:t>
            </a:r>
            <a:endParaRPr lang="en-US" altLang="ja-JP" sz="2000" dirty="0">
              <a:solidFill>
                <a:srgbClr val="003366"/>
              </a:solidFill>
            </a:endParaRPr>
          </a:p>
          <a:p>
            <a:r>
              <a:rPr kumimoji="1" lang="ja-JP" altLang="en-US" sz="2000" dirty="0">
                <a:solidFill>
                  <a:srgbClr val="003366"/>
                </a:solidFill>
              </a:rPr>
              <a:t>統計情報：合計</a:t>
            </a:r>
          </a:p>
        </p:txBody>
      </p:sp>
    </p:spTree>
    <p:extLst>
      <p:ext uri="{BB962C8B-B14F-4D97-AF65-F5344CB8AC3E}">
        <p14:creationId xmlns:p14="http://schemas.microsoft.com/office/powerpoint/2010/main" val="2971369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4A4ECE-38B8-472E-96D9-F700A5CF6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応用編（考えてみよう）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D2E2E08-20A5-4A9D-9BC7-A60CC1128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8D73-5CCF-4F61-B888-3E7B558CA84A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803B74C-7FF0-46C5-B5F6-B167CC81578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ja-JP" altLang="en-US" dirty="0"/>
              <a:t>店舗から</a:t>
            </a:r>
            <a:r>
              <a:rPr kumimoji="1" lang="en-US" altLang="ja-JP" dirty="0"/>
              <a:t>10km</a:t>
            </a:r>
            <a:r>
              <a:rPr kumimoji="1" lang="ja-JP" altLang="en-US" dirty="0"/>
              <a:t>圏内のバッファを作成したが、道路ネットワークを使って店舗から</a:t>
            </a:r>
            <a:r>
              <a:rPr kumimoji="1" lang="en-US" altLang="ja-JP" dirty="0"/>
              <a:t>1</a:t>
            </a:r>
            <a:r>
              <a:rPr kumimoji="1" lang="ja-JP" altLang="en-US" dirty="0"/>
              <a:t>時間圏内の場合は、どのように変化するか？</a:t>
            </a:r>
            <a:endParaRPr kumimoji="1" lang="en-US" altLang="ja-JP" dirty="0"/>
          </a:p>
          <a:p>
            <a:r>
              <a:rPr lang="ja-JP" altLang="en-US" dirty="0"/>
              <a:t>人口は、総人口で表示させているが、世帯数別だとどう変化するか？</a:t>
            </a:r>
            <a:endParaRPr lang="en-US" altLang="ja-JP" dirty="0"/>
          </a:p>
          <a:p>
            <a:r>
              <a:rPr lang="ja-JP" altLang="en-US"/>
              <a:t>ドラッグストアやコンビニなど身近な店舗と比較した場合、大型スーパーの店舗との比較は？</a:t>
            </a:r>
            <a:endParaRPr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1396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コストコホールセール（以下コストコ）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8D73-5CCF-4F61-B888-3E7B558CA84A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3"/>
          </p:nvPr>
        </p:nvSpPr>
        <p:spPr>
          <a:xfrm>
            <a:off x="99214" y="1526728"/>
            <a:ext cx="8937282" cy="4635515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/>
              <a:t>会員制倉庫型店</a:t>
            </a:r>
            <a:endParaRPr kumimoji="1" lang="en-US" altLang="ja-JP" dirty="0"/>
          </a:p>
          <a:p>
            <a:r>
              <a:rPr kumimoji="1" lang="ja-JP" altLang="en-US" dirty="0"/>
              <a:t>日本国内では久山倉庫店（福岡県）が</a:t>
            </a:r>
            <a:r>
              <a:rPr kumimoji="1" lang="en-US" altLang="ja-JP" dirty="0"/>
              <a:t>1999</a:t>
            </a:r>
            <a:r>
              <a:rPr kumimoji="1" lang="ja-JP" altLang="en-US" dirty="0"/>
              <a:t>年最初にオープン</a:t>
            </a:r>
            <a:endParaRPr kumimoji="1" lang="en-US" altLang="ja-JP" dirty="0"/>
          </a:p>
          <a:p>
            <a:r>
              <a:rPr lang="ja-JP" altLang="en-US" dirty="0"/>
              <a:t>全国に</a:t>
            </a:r>
            <a:r>
              <a:rPr lang="en-US" altLang="ja-JP" dirty="0"/>
              <a:t>26</a:t>
            </a:r>
            <a:r>
              <a:rPr lang="ja-JP" altLang="en-US" dirty="0"/>
              <a:t>店舗　（</a:t>
            </a:r>
            <a:r>
              <a:rPr lang="en-US" altLang="ja-JP" dirty="0"/>
              <a:t>2018</a:t>
            </a:r>
            <a:r>
              <a:rPr lang="ja-JP" altLang="en-US" dirty="0"/>
              <a:t>年</a:t>
            </a:r>
            <a:r>
              <a:rPr lang="en-US" altLang="ja-JP" dirty="0"/>
              <a:t>6</a:t>
            </a:r>
            <a:r>
              <a:rPr lang="ja-JP" altLang="en-US" dirty="0"/>
              <a:t>月現在）</a:t>
            </a:r>
            <a:endParaRPr lang="en-US" altLang="ja-JP" dirty="0"/>
          </a:p>
          <a:p>
            <a:r>
              <a:rPr lang="ja-JP" altLang="en-US" dirty="0"/>
              <a:t>アメリカ、カナダをはじめ全世界で</a:t>
            </a:r>
            <a:r>
              <a:rPr lang="en-US" altLang="ja-JP" dirty="0"/>
              <a:t>750</a:t>
            </a:r>
            <a:r>
              <a:rPr lang="ja-JP" altLang="en-US" dirty="0"/>
              <a:t>店舗（</a:t>
            </a:r>
            <a:r>
              <a:rPr lang="en-US" altLang="ja-JP" dirty="0"/>
              <a:t>2018</a:t>
            </a:r>
            <a:r>
              <a:rPr lang="ja-JP" altLang="en-US" dirty="0"/>
              <a:t>年</a:t>
            </a:r>
            <a:r>
              <a:rPr lang="en-US" altLang="ja-JP" dirty="0"/>
              <a:t>6</a:t>
            </a:r>
            <a:r>
              <a:rPr lang="ja-JP" altLang="en-US" dirty="0"/>
              <a:t>月現在）</a:t>
            </a:r>
            <a:endParaRPr lang="en-US" altLang="ja-JP" dirty="0"/>
          </a:p>
          <a:p>
            <a:r>
              <a:rPr kumimoji="1" lang="en-US" altLang="ja-JP" dirty="0"/>
              <a:t>2030</a:t>
            </a:r>
            <a:r>
              <a:rPr kumimoji="1" lang="ja-JP" altLang="en-US" dirty="0"/>
              <a:t>年までに国内に</a:t>
            </a:r>
            <a:r>
              <a:rPr kumimoji="1" lang="en-US" altLang="ja-JP" dirty="0"/>
              <a:t>50</a:t>
            </a:r>
            <a:r>
              <a:rPr kumimoji="1" lang="ja-JP" altLang="en-US" dirty="0"/>
              <a:t>店舗開業を目指す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6</a:t>
            </a:r>
            <a:r>
              <a:rPr lang="ja-JP" altLang="en-US" dirty="0"/>
              <a:t>月</a:t>
            </a:r>
            <a:r>
              <a:rPr lang="en-US" altLang="ja-JP" dirty="0"/>
              <a:t>14</a:t>
            </a:r>
            <a:r>
              <a:rPr lang="ja-JP" altLang="en-US" dirty="0"/>
              <a:t>日付け</a:t>
            </a:r>
            <a:r>
              <a:rPr lang="en-US" altLang="ja-JP" dirty="0"/>
              <a:t>【</a:t>
            </a:r>
            <a:r>
              <a:rPr lang="ja-JP" altLang="en-US" dirty="0"/>
              <a:t>独占</a:t>
            </a:r>
            <a:r>
              <a:rPr lang="en-US" altLang="ja-JP" dirty="0"/>
              <a:t>】</a:t>
            </a:r>
            <a:r>
              <a:rPr lang="ja-JP" altLang="en-US" dirty="0"/>
              <a:t>コストコ、日本で</a:t>
            </a:r>
            <a:r>
              <a:rPr lang="en-US" altLang="ja-JP" dirty="0"/>
              <a:t>2019</a:t>
            </a:r>
            <a:r>
              <a:rPr lang="ja-JP" altLang="en-US" dirty="0"/>
              <a:t>年の</a:t>
            </a:r>
            <a:r>
              <a:rPr lang="en-US" altLang="ja-JP" dirty="0"/>
              <a:t>EC</a:t>
            </a:r>
            <a:r>
              <a:rPr lang="ja-JP" altLang="en-US" dirty="0"/>
              <a:t>開始を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準備</a:t>
            </a:r>
            <a:r>
              <a:rPr lang="en-US" altLang="ja-JP" dirty="0"/>
              <a:t>--</a:t>
            </a:r>
            <a:r>
              <a:rPr lang="ja-JP" altLang="en-US" dirty="0"/>
              <a:t>テリオ社長「アマゾンは巨大なモンスター」</a:t>
            </a:r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https://headlines.yahoo.co.jp/hl?a=20180614-00010001-binsider-bus_all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5216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A3AA48-EFFC-4DBC-A6AF-F3674AFF1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コストコ出店計画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14D1021-B6F3-4819-826B-303F6AD74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8D73-5CCF-4F61-B888-3E7B558CA84A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3407163-AE39-4ACD-80C7-7532E6EB54C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/>
              <a:t>コストコでは、以下の条件を元に出店計画を予定している</a:t>
            </a:r>
            <a:endParaRPr kumimoji="1" lang="en-US" altLang="ja-JP" dirty="0"/>
          </a:p>
          <a:p>
            <a:pPr>
              <a:buFontTx/>
              <a:buChar char="-"/>
            </a:pPr>
            <a:r>
              <a:rPr lang="ja-JP" altLang="en-US" dirty="0"/>
              <a:t>敷地面積　</a:t>
            </a:r>
            <a:r>
              <a:rPr lang="en-US" altLang="ja-JP" dirty="0"/>
              <a:t>7,000</a:t>
            </a:r>
            <a:r>
              <a:rPr lang="ja-JP" altLang="en-US" dirty="0"/>
              <a:t>坪以上</a:t>
            </a:r>
            <a:endParaRPr lang="en-US" altLang="ja-JP" dirty="0"/>
          </a:p>
          <a:p>
            <a:pPr>
              <a:buFontTx/>
              <a:buChar char="-"/>
            </a:pPr>
            <a:r>
              <a:rPr kumimoji="1" lang="ja-JP" altLang="en-US" dirty="0"/>
              <a:t>建築面積　約</a:t>
            </a:r>
            <a:r>
              <a:rPr kumimoji="1" lang="en-US" altLang="ja-JP" dirty="0"/>
              <a:t>4200</a:t>
            </a:r>
            <a:r>
              <a:rPr kumimoji="1" lang="ja-JP" altLang="en-US" dirty="0"/>
              <a:t>坪</a:t>
            </a:r>
            <a:endParaRPr kumimoji="1" lang="en-US" altLang="ja-JP" dirty="0"/>
          </a:p>
          <a:p>
            <a:pPr>
              <a:buFontTx/>
              <a:buChar char="-"/>
            </a:pPr>
            <a:r>
              <a:rPr lang="ja-JP" altLang="en-US" dirty="0"/>
              <a:t>半径</a:t>
            </a:r>
            <a:r>
              <a:rPr lang="en-US" altLang="ja-JP" dirty="0"/>
              <a:t>10km</a:t>
            </a:r>
            <a:r>
              <a:rPr lang="ja-JP" altLang="en-US" dirty="0"/>
              <a:t>圏内に人口</a:t>
            </a:r>
            <a:r>
              <a:rPr lang="en-US" altLang="ja-JP" dirty="0"/>
              <a:t>50</a:t>
            </a:r>
            <a:r>
              <a:rPr lang="ja-JP" altLang="en-US" dirty="0"/>
              <a:t>万人以上</a:t>
            </a:r>
            <a:endParaRPr lang="en-US" altLang="ja-JP" dirty="0"/>
          </a:p>
          <a:p>
            <a:pPr>
              <a:buFontTx/>
              <a:buChar char="-"/>
            </a:pPr>
            <a:r>
              <a:rPr kumimoji="1" lang="ja-JP" altLang="en-US" dirty="0"/>
              <a:t>用途地域　準工商業、近隣商業地</a:t>
            </a:r>
            <a:endParaRPr kumimoji="1" lang="en-US" altLang="ja-JP" dirty="0"/>
          </a:p>
          <a:p>
            <a:pPr>
              <a:buFontTx/>
              <a:buChar char="-"/>
            </a:pPr>
            <a:r>
              <a:rPr lang="ja-JP" altLang="en-US" dirty="0"/>
              <a:t>駐車場収容台数　</a:t>
            </a:r>
            <a:r>
              <a:rPr lang="en-US" altLang="ja-JP" dirty="0"/>
              <a:t>800</a:t>
            </a:r>
            <a:r>
              <a:rPr lang="ja-JP" altLang="en-US" dirty="0"/>
              <a:t>台以上</a:t>
            </a:r>
            <a:endParaRPr lang="en-US" altLang="ja-JP" dirty="0"/>
          </a:p>
          <a:p>
            <a:pPr>
              <a:buFontTx/>
              <a:buChar char="-"/>
            </a:pPr>
            <a:r>
              <a:rPr kumimoji="1" lang="ja-JP" altLang="en-US" dirty="0"/>
              <a:t>車のアクセスが良い</a:t>
            </a:r>
            <a:endParaRPr kumimoji="1" lang="en-US" altLang="ja-JP" dirty="0"/>
          </a:p>
          <a:p>
            <a:pPr>
              <a:buFontTx/>
              <a:buChar char="-"/>
            </a:pPr>
            <a:r>
              <a:rPr lang="ja-JP" altLang="en-US" dirty="0"/>
              <a:t>購入、定期借地（</a:t>
            </a:r>
            <a:r>
              <a:rPr lang="en-US" altLang="ja-JP" dirty="0"/>
              <a:t>40</a:t>
            </a:r>
            <a:r>
              <a:rPr lang="ja-JP" altLang="en-US" dirty="0"/>
              <a:t>年以上）建貸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コストコ</a:t>
            </a:r>
            <a:r>
              <a:rPr lang="en-US" altLang="ja-JP" dirty="0"/>
              <a:t>HP</a:t>
            </a:r>
            <a:r>
              <a:rPr lang="ja-JP" altLang="en-US" dirty="0"/>
              <a:t>より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http://www.costco.co.jp/p/expansionplan?lang=ja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90094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1EE11A-AD70-4A9B-A7CB-1ECDC1C95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20" y="-243408"/>
            <a:ext cx="8572560" cy="1214446"/>
          </a:xfrm>
        </p:spPr>
        <p:txBody>
          <a:bodyPr/>
          <a:lstStyle/>
          <a:p>
            <a:r>
              <a:rPr kumimoji="1" lang="ja-JP" altLang="en-US" dirty="0"/>
              <a:t>コストコ</a:t>
            </a:r>
            <a:r>
              <a:rPr kumimoji="1" lang="en-US" altLang="ja-JP" dirty="0"/>
              <a:t>26</a:t>
            </a:r>
            <a:r>
              <a:rPr kumimoji="1" lang="ja-JP" altLang="en-US" dirty="0"/>
              <a:t>店舗　現状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32748A8-9F15-4082-8123-32DF12E33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8D73-5CCF-4F61-B888-3E7B558CA84A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567A83D3-C79D-4E19-8519-91DD38341BA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075" y="1602569"/>
            <a:ext cx="4577007" cy="4635500"/>
          </a:xfr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4172FB9-49BF-4195-B50B-D23E41597ED5}"/>
              </a:ext>
            </a:extLst>
          </p:cNvPr>
          <p:cNvSpPr/>
          <p:nvPr/>
        </p:nvSpPr>
        <p:spPr>
          <a:xfrm>
            <a:off x="285720" y="560931"/>
            <a:ext cx="6878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hlinkClick r:id="rId4"/>
              </a:rPr>
              <a:t>https://www.costco.co.jp/p/locations?lang=ja</a:t>
            </a:r>
            <a:endParaRPr lang="en-US" altLang="ja-JP" dirty="0"/>
          </a:p>
          <a:p>
            <a:endParaRPr lang="ja-JP" altLang="en-US" dirty="0"/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311F984B-3844-477E-AC64-093E268F21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973713"/>
              </p:ext>
            </p:extLst>
          </p:nvPr>
        </p:nvGraphicFramePr>
        <p:xfrm>
          <a:off x="108000" y="1602574"/>
          <a:ext cx="4303575" cy="4635495"/>
        </p:xfrm>
        <a:graphic>
          <a:graphicData uri="http://schemas.openxmlformats.org/drawingml/2006/table">
            <a:tbl>
              <a:tblPr/>
              <a:tblGrid>
                <a:gridCol w="952280">
                  <a:extLst>
                    <a:ext uri="{9D8B030D-6E8A-4147-A177-3AD203B41FA5}">
                      <a16:colId xmlns:a16="http://schemas.microsoft.com/office/drawing/2014/main" val="2392982738"/>
                    </a:ext>
                  </a:extLst>
                </a:gridCol>
                <a:gridCol w="3351295">
                  <a:extLst>
                    <a:ext uri="{9D8B030D-6E8A-4147-A177-3AD203B41FA5}">
                      <a16:colId xmlns:a16="http://schemas.microsoft.com/office/drawing/2014/main" val="861878134"/>
                    </a:ext>
                  </a:extLst>
                </a:gridCol>
              </a:tblGrid>
              <a:tr h="17168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店舗名</a:t>
                      </a:r>
                    </a:p>
                  </a:txBody>
                  <a:tcPr marL="6867" marR="6867" marT="6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住所</a:t>
                      </a:r>
                    </a:p>
                  </a:txBody>
                  <a:tcPr marL="6867" marR="6867" marT="6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356040"/>
                  </a:ext>
                </a:extLst>
              </a:tr>
              <a:tr h="17168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札幌</a:t>
                      </a:r>
                    </a:p>
                  </a:txBody>
                  <a:tcPr marL="6867" marR="6867" marT="6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北海道札幌市清田区美しが丘一条</a:t>
                      </a:r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9-3-1</a:t>
                      </a:r>
                    </a:p>
                  </a:txBody>
                  <a:tcPr marL="6867" marR="6867" marT="6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2943530"/>
                  </a:ext>
                </a:extLst>
              </a:tr>
              <a:tr h="17168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かみのやま</a:t>
                      </a:r>
                    </a:p>
                  </a:txBody>
                  <a:tcPr marL="6867" marR="6867" marT="6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山形県上山市みはらしの丘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21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番</a:t>
                      </a:r>
                    </a:p>
                  </a:txBody>
                  <a:tcPr marL="6867" marR="6867" marT="6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8874797"/>
                  </a:ext>
                </a:extLst>
              </a:tr>
              <a:tr h="17168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富谷</a:t>
                      </a:r>
                    </a:p>
                  </a:txBody>
                  <a:tcPr marL="6867" marR="6867" marT="6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宮城県富谷市高屋敷</a:t>
                      </a:r>
                      <a:r>
                        <a:rPr lang="en-US" altLang="zh-TW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26</a:t>
                      </a:r>
                    </a:p>
                  </a:txBody>
                  <a:tcPr marL="6867" marR="6867" marT="6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9908418"/>
                  </a:ext>
                </a:extLst>
              </a:tr>
              <a:tr h="17168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幕張</a:t>
                      </a:r>
                    </a:p>
                  </a:txBody>
                  <a:tcPr marL="6867" marR="6867" marT="6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千葉県千葉市美浜区豊砂</a:t>
                      </a:r>
                      <a:r>
                        <a:rPr lang="en-US" altLang="zh-TW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1-4</a:t>
                      </a:r>
                    </a:p>
                  </a:txBody>
                  <a:tcPr marL="6867" marR="6867" marT="6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4263461"/>
                  </a:ext>
                </a:extLst>
              </a:tr>
              <a:tr h="17168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金沢シーサイド</a:t>
                      </a:r>
                    </a:p>
                  </a:txBody>
                  <a:tcPr marL="6867" marR="6867" marT="6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神奈川県横浜市金沢区幸浦 </a:t>
                      </a:r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2-6</a:t>
                      </a:r>
                    </a:p>
                  </a:txBody>
                  <a:tcPr marL="6867" marR="6867" marT="6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5339743"/>
                  </a:ext>
                </a:extLst>
              </a:tr>
              <a:tr h="17168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川崎</a:t>
                      </a:r>
                    </a:p>
                  </a:txBody>
                  <a:tcPr marL="6867" marR="6867" marT="6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神奈川県川崎市川崎区池上新町</a:t>
                      </a:r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3-1-4</a:t>
                      </a:r>
                    </a:p>
                  </a:txBody>
                  <a:tcPr marL="6867" marR="6867" marT="6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7034587"/>
                  </a:ext>
                </a:extLst>
              </a:tr>
              <a:tr h="17168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入間</a:t>
                      </a:r>
                    </a:p>
                  </a:txBody>
                  <a:tcPr marL="6867" marR="6867" marT="6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埼玉県入間市宮寺</a:t>
                      </a:r>
                      <a:r>
                        <a:rPr lang="en-US" altLang="zh-TW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3169-2</a:t>
                      </a:r>
                    </a:p>
                  </a:txBody>
                  <a:tcPr marL="6867" marR="6867" marT="6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7573890"/>
                  </a:ext>
                </a:extLst>
              </a:tr>
              <a:tr h="17168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新三郷</a:t>
                      </a:r>
                    </a:p>
                  </a:txBody>
                  <a:tcPr marL="6867" marR="6867" marT="6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埼玉県三郷市新三郷ららシティ</a:t>
                      </a:r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3-1-2</a:t>
                      </a:r>
                    </a:p>
                  </a:txBody>
                  <a:tcPr marL="6867" marR="6867" marT="6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522350"/>
                  </a:ext>
                </a:extLst>
              </a:tr>
              <a:tr h="17168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前橋</a:t>
                      </a:r>
                    </a:p>
                  </a:txBody>
                  <a:tcPr marL="6867" marR="6867" marT="6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群馬県前橋市鶴光路町</a:t>
                      </a:r>
                      <a:r>
                        <a:rPr lang="en-US" altLang="zh-TW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137-2</a:t>
                      </a:r>
                    </a:p>
                  </a:txBody>
                  <a:tcPr marL="6867" marR="6867" marT="6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3702641"/>
                  </a:ext>
                </a:extLst>
              </a:tr>
              <a:tr h="17168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座間</a:t>
                      </a:r>
                    </a:p>
                  </a:txBody>
                  <a:tcPr marL="6867" marR="6867" marT="6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神奈川県座間市東原</a:t>
                      </a:r>
                      <a:r>
                        <a:rPr lang="en-US" altLang="zh-TW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1-13-3</a:t>
                      </a:r>
                    </a:p>
                  </a:txBody>
                  <a:tcPr marL="6867" marR="6867" marT="6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0868523"/>
                  </a:ext>
                </a:extLst>
              </a:tr>
              <a:tr h="17168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多摩堺</a:t>
                      </a:r>
                    </a:p>
                  </a:txBody>
                  <a:tcPr marL="6867" marR="6867" marT="6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東京都町田市小山ヶ丘</a:t>
                      </a:r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3-6-1</a:t>
                      </a:r>
                    </a:p>
                  </a:txBody>
                  <a:tcPr marL="6867" marR="6867" marT="6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698011"/>
                  </a:ext>
                </a:extLst>
              </a:tr>
              <a:tr h="17168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つくば</a:t>
                      </a:r>
                    </a:p>
                  </a:txBody>
                  <a:tcPr marL="6867" marR="6867" marT="6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茨城県つくば市学園の森</a:t>
                      </a:r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2-19</a:t>
                      </a:r>
                    </a:p>
                  </a:txBody>
                  <a:tcPr marL="6867" marR="6867" marT="6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4392818"/>
                  </a:ext>
                </a:extLst>
              </a:tr>
              <a:tr h="17168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千葉ニュータウン</a:t>
                      </a:r>
                    </a:p>
                  </a:txBody>
                  <a:tcPr marL="6867" marR="6867" marT="6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千葉県印西市泉野</a:t>
                      </a:r>
                      <a:r>
                        <a:rPr lang="en-US" altLang="zh-TW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3-1186-4</a:t>
                      </a:r>
                    </a:p>
                  </a:txBody>
                  <a:tcPr marL="6867" marR="6867" marT="6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1878715"/>
                  </a:ext>
                </a:extLst>
              </a:tr>
              <a:tr h="17168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ひたちなか</a:t>
                      </a:r>
                    </a:p>
                  </a:txBody>
                  <a:tcPr marL="6867" marR="6867" marT="6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茨城県ひたちなか市新光町</a:t>
                      </a:r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41-2</a:t>
                      </a:r>
                    </a:p>
                  </a:txBody>
                  <a:tcPr marL="6867" marR="6867" marT="6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2499873"/>
                  </a:ext>
                </a:extLst>
              </a:tr>
              <a:tr h="17168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中部空港</a:t>
                      </a:r>
                    </a:p>
                  </a:txBody>
                  <a:tcPr marL="6867" marR="6867" marT="6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愛知県常滑市りんくう町</a:t>
                      </a:r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1-25-14</a:t>
                      </a:r>
                    </a:p>
                  </a:txBody>
                  <a:tcPr marL="6867" marR="6867" marT="6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5832146"/>
                  </a:ext>
                </a:extLst>
              </a:tr>
              <a:tr h="17168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野々市</a:t>
                      </a:r>
                    </a:p>
                  </a:txBody>
                  <a:tcPr marL="6867" marR="6867" marT="6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石川県野々市市柳町土地区画整理事業施行地区</a:t>
                      </a:r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街区</a:t>
                      </a:r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</a:p>
                  </a:txBody>
                  <a:tcPr marL="6867" marR="6867" marT="6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667372"/>
                  </a:ext>
                </a:extLst>
              </a:tr>
              <a:tr h="17168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射水</a:t>
                      </a:r>
                    </a:p>
                  </a:txBody>
                  <a:tcPr marL="6867" marR="6867" marT="6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富山県射水市小杉インターパーク土地区画整理事業地内</a:t>
                      </a:r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街区</a:t>
                      </a:r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番</a:t>
                      </a:r>
                    </a:p>
                  </a:txBody>
                  <a:tcPr marL="6867" marR="6867" marT="6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0749442"/>
                  </a:ext>
                </a:extLst>
              </a:tr>
              <a:tr h="17168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岐阜羽島</a:t>
                      </a:r>
                    </a:p>
                  </a:txBody>
                  <a:tcPr marL="6867" marR="6867" marT="6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岐阜県羽島市上中町長間</a:t>
                      </a:r>
                      <a:r>
                        <a:rPr lang="en-US" altLang="zh-TW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2422-1</a:t>
                      </a:r>
                    </a:p>
                  </a:txBody>
                  <a:tcPr marL="6867" marR="6867" marT="6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1509324"/>
                  </a:ext>
                </a:extLst>
              </a:tr>
              <a:tr h="17168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浜松</a:t>
                      </a:r>
                    </a:p>
                  </a:txBody>
                  <a:tcPr marL="6867" marR="6867" marT="6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静岡県浜松市東区上西町</a:t>
                      </a:r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1020-28</a:t>
                      </a:r>
                    </a:p>
                  </a:txBody>
                  <a:tcPr marL="6867" marR="6867" marT="6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1405568"/>
                  </a:ext>
                </a:extLst>
              </a:tr>
              <a:tr h="17168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尼崎</a:t>
                      </a:r>
                    </a:p>
                  </a:txBody>
                  <a:tcPr marL="6867" marR="6867" marT="6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兵庫県尼崎市次屋</a:t>
                      </a:r>
                      <a:r>
                        <a:rPr lang="en-US" altLang="zh-TW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3-13-55</a:t>
                      </a:r>
                    </a:p>
                  </a:txBody>
                  <a:tcPr marL="6867" marR="6867" marT="6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505157"/>
                  </a:ext>
                </a:extLst>
              </a:tr>
              <a:tr h="17168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京都八幡</a:t>
                      </a:r>
                    </a:p>
                  </a:txBody>
                  <a:tcPr marL="6867" marR="6867" marT="6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京都府八幡市欽明台北</a:t>
                      </a:r>
                      <a:r>
                        <a:rPr lang="en-US" altLang="zh-TW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</a:t>
                      </a:r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番地</a:t>
                      </a:r>
                    </a:p>
                  </a:txBody>
                  <a:tcPr marL="6867" marR="6867" marT="6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0785663"/>
                  </a:ext>
                </a:extLst>
              </a:tr>
              <a:tr h="17168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神戸</a:t>
                      </a:r>
                    </a:p>
                  </a:txBody>
                  <a:tcPr marL="6867" marR="6867" marT="6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兵庫県神戸市垂水区多聞町字小束山</a:t>
                      </a:r>
                      <a:r>
                        <a:rPr lang="en-US" altLang="zh-TW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868-26</a:t>
                      </a:r>
                    </a:p>
                  </a:txBody>
                  <a:tcPr marL="6867" marR="6867" marT="6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0717591"/>
                  </a:ext>
                </a:extLst>
              </a:tr>
              <a:tr h="17168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和泉</a:t>
                      </a:r>
                    </a:p>
                  </a:txBody>
                  <a:tcPr marL="6867" marR="6867" marT="6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大阪府和泉市あゆみ野</a:t>
                      </a:r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4-4-45</a:t>
                      </a:r>
                    </a:p>
                  </a:txBody>
                  <a:tcPr marL="6867" marR="6867" marT="6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3935815"/>
                  </a:ext>
                </a:extLst>
              </a:tr>
              <a:tr h="17168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広島</a:t>
                      </a:r>
                    </a:p>
                  </a:txBody>
                  <a:tcPr marL="6867" marR="6867" marT="6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広島県広島市南区南蟹屋</a:t>
                      </a:r>
                      <a:r>
                        <a:rPr lang="en-US" altLang="zh-TW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2-3-4</a:t>
                      </a:r>
                    </a:p>
                  </a:txBody>
                  <a:tcPr marL="6867" marR="6867" marT="6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793120"/>
                  </a:ext>
                </a:extLst>
              </a:tr>
              <a:tr h="17168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久山</a:t>
                      </a:r>
                    </a:p>
                  </a:txBody>
                  <a:tcPr marL="6867" marR="6867" marT="6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福岡県糟屋郡久山町大字山田字高柳</a:t>
                      </a:r>
                      <a:r>
                        <a:rPr lang="en-US" altLang="zh-TW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1152-1 </a:t>
                      </a:r>
                    </a:p>
                  </a:txBody>
                  <a:tcPr marL="6867" marR="6867" marT="6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867592"/>
                  </a:ext>
                </a:extLst>
              </a:tr>
              <a:tr h="17168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北九州</a:t>
                      </a:r>
                    </a:p>
                  </a:txBody>
                  <a:tcPr marL="6867" marR="6867" marT="6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福岡県北九州市八幡西区本城学研台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1-2-12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6867" marR="6867" marT="6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1695524"/>
                  </a:ext>
                </a:extLst>
              </a:tr>
            </a:tbl>
          </a:graphicData>
        </a:graphic>
      </p:graphicFrame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5DB75C8-E211-484F-B1F4-60D9AA1F5CEF}"/>
              </a:ext>
            </a:extLst>
          </p:cNvPr>
          <p:cNvSpPr txBox="1"/>
          <p:nvPr/>
        </p:nvSpPr>
        <p:spPr>
          <a:xfrm flipH="1">
            <a:off x="285720" y="1055969"/>
            <a:ext cx="8019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003366"/>
                </a:solidFill>
              </a:rPr>
              <a:t>HP</a:t>
            </a:r>
            <a:r>
              <a:rPr lang="ja-JP" altLang="en-US" sz="2400" dirty="0">
                <a:solidFill>
                  <a:srgbClr val="003366"/>
                </a:solidFill>
              </a:rPr>
              <a:t>に記載されている住所情報</a:t>
            </a:r>
            <a:r>
              <a:rPr kumimoji="1" lang="ja-JP" altLang="en-US" sz="2400" dirty="0">
                <a:solidFill>
                  <a:srgbClr val="003366"/>
                </a:solidFill>
              </a:rPr>
              <a:t>をアドレスマッチング</a:t>
            </a:r>
          </a:p>
        </p:txBody>
      </p:sp>
    </p:spTree>
    <p:extLst>
      <p:ext uri="{BB962C8B-B14F-4D97-AF65-F5344CB8AC3E}">
        <p14:creationId xmlns:p14="http://schemas.microsoft.com/office/powerpoint/2010/main" val="159155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新しく店舗を作るには？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004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7DDB5D-3CB3-4325-940F-3C2E5EF86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立地条件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C4D2AA4-0CA4-44D2-B43F-F46346ACB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8D73-5CCF-4F61-B888-3E7B558CA84A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graphicFrame>
        <p:nvGraphicFramePr>
          <p:cNvPr id="5" name="コンテンツ プレースホルダー 4">
            <a:extLst>
              <a:ext uri="{FF2B5EF4-FFF2-40B4-BE49-F238E27FC236}">
                <a16:creationId xmlns:a16="http://schemas.microsoft.com/office/drawing/2014/main" id="{EDFDFA26-0E94-46C5-9A63-FD37F51F189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11993887"/>
              </p:ext>
            </p:extLst>
          </p:nvPr>
        </p:nvGraphicFramePr>
        <p:xfrm>
          <a:off x="285750" y="1500188"/>
          <a:ext cx="8572500" cy="33375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286250">
                  <a:extLst>
                    <a:ext uri="{9D8B030D-6E8A-4147-A177-3AD203B41FA5}">
                      <a16:colId xmlns:a16="http://schemas.microsoft.com/office/drawing/2014/main" val="50874751"/>
                    </a:ext>
                  </a:extLst>
                </a:gridCol>
                <a:gridCol w="4286250">
                  <a:extLst>
                    <a:ext uri="{9D8B030D-6E8A-4147-A177-3AD203B41FA5}">
                      <a16:colId xmlns:a16="http://schemas.microsoft.com/office/drawing/2014/main" val="39766387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GIS</a:t>
                      </a:r>
                      <a:r>
                        <a:rPr kumimoji="1" lang="ja-JP" altLang="en-US" dirty="0"/>
                        <a:t>で解決できそうな課題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それ以外の課題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155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敷地面積の抽出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土地の購入価格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287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建築面積の抽出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土地所有者との定期借地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367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人口分布図</a:t>
                      </a:r>
                      <a:endParaRPr kumimoji="1" lang="en-US" altLang="ja-JP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周辺住民の車所有率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673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用途地域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801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アクセスの良さ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324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駐車場収容台数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160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競合店舗の分析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60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従業員創出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587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7816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7DDB5D-3CB3-4325-940F-3C2E5EF86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マーケット分析（経営面）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C4D2AA4-0CA4-44D2-B43F-F46346ACB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8D73-5CCF-4F61-B888-3E7B558CA84A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graphicFrame>
        <p:nvGraphicFramePr>
          <p:cNvPr id="5" name="コンテンツ プレースホルダー 4">
            <a:extLst>
              <a:ext uri="{FF2B5EF4-FFF2-40B4-BE49-F238E27FC236}">
                <a16:creationId xmlns:a16="http://schemas.microsoft.com/office/drawing/2014/main" id="{EDFDFA26-0E94-46C5-9A63-FD37F51F189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38015477"/>
              </p:ext>
            </p:extLst>
          </p:nvPr>
        </p:nvGraphicFramePr>
        <p:xfrm>
          <a:off x="285750" y="1500188"/>
          <a:ext cx="8572500" cy="25958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286250">
                  <a:extLst>
                    <a:ext uri="{9D8B030D-6E8A-4147-A177-3AD203B41FA5}">
                      <a16:colId xmlns:a16="http://schemas.microsoft.com/office/drawing/2014/main" val="50874751"/>
                    </a:ext>
                  </a:extLst>
                </a:gridCol>
                <a:gridCol w="4286250">
                  <a:extLst>
                    <a:ext uri="{9D8B030D-6E8A-4147-A177-3AD203B41FA5}">
                      <a16:colId xmlns:a16="http://schemas.microsoft.com/office/drawing/2014/main" val="39766387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GIS</a:t>
                      </a:r>
                      <a:r>
                        <a:rPr kumimoji="1" lang="ja-JP" altLang="en-US" dirty="0"/>
                        <a:t>で解決できそうな課題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それ以外の課題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155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地域住民への広告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会費数増加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287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物流コストの削減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一人、二人世帯への購入額増加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367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競合店への対策</a:t>
                      </a:r>
                      <a:endParaRPr kumimoji="1" lang="en-US" altLang="ja-JP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商品ラインナップ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673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従業員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Amazon</a:t>
                      </a:r>
                      <a:r>
                        <a:rPr kumimoji="1" lang="ja-JP" altLang="en-US" dirty="0"/>
                        <a:t>などの競合対策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801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324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160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0914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4B3CC0-795C-4482-B7CD-9418C7A87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店舗計画（富山県を題材に）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1A095B6-0996-44D3-B0D0-93CD08369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8D73-5CCF-4F61-B888-3E7B558CA84A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C7BDBA9-FE73-48A6-82E4-943101879D2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ja-JP" altLang="en-US" dirty="0"/>
              <a:t>適地選定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FF30B1CF-0898-4198-9A11-E40A4E35E2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970583"/>
              </p:ext>
            </p:extLst>
          </p:nvPr>
        </p:nvGraphicFramePr>
        <p:xfrm>
          <a:off x="263116" y="2348880"/>
          <a:ext cx="8856984" cy="2439856"/>
        </p:xfrm>
        <a:graphic>
          <a:graphicData uri="http://schemas.openxmlformats.org/drawingml/2006/table">
            <a:tbl>
              <a:tblPr/>
              <a:tblGrid>
                <a:gridCol w="360040">
                  <a:extLst>
                    <a:ext uri="{9D8B030D-6E8A-4147-A177-3AD203B41FA5}">
                      <a16:colId xmlns:a16="http://schemas.microsoft.com/office/drawing/2014/main" val="1855487823"/>
                    </a:ext>
                  </a:extLst>
                </a:gridCol>
                <a:gridCol w="1221564">
                  <a:extLst>
                    <a:ext uri="{9D8B030D-6E8A-4147-A177-3AD203B41FA5}">
                      <a16:colId xmlns:a16="http://schemas.microsoft.com/office/drawing/2014/main" val="930866143"/>
                    </a:ext>
                  </a:extLst>
                </a:gridCol>
                <a:gridCol w="673507">
                  <a:extLst>
                    <a:ext uri="{9D8B030D-6E8A-4147-A177-3AD203B41FA5}">
                      <a16:colId xmlns:a16="http://schemas.microsoft.com/office/drawing/2014/main" val="87139100"/>
                    </a:ext>
                  </a:extLst>
                </a:gridCol>
                <a:gridCol w="749936">
                  <a:extLst>
                    <a:ext uri="{9D8B030D-6E8A-4147-A177-3AD203B41FA5}">
                      <a16:colId xmlns:a16="http://schemas.microsoft.com/office/drawing/2014/main" val="3664147288"/>
                    </a:ext>
                  </a:extLst>
                </a:gridCol>
                <a:gridCol w="711722">
                  <a:extLst>
                    <a:ext uri="{9D8B030D-6E8A-4147-A177-3AD203B41FA5}">
                      <a16:colId xmlns:a16="http://schemas.microsoft.com/office/drawing/2014/main" val="3326756750"/>
                    </a:ext>
                  </a:extLst>
                </a:gridCol>
                <a:gridCol w="790802">
                  <a:extLst>
                    <a:ext uri="{9D8B030D-6E8A-4147-A177-3AD203B41FA5}">
                      <a16:colId xmlns:a16="http://schemas.microsoft.com/office/drawing/2014/main" val="2721928483"/>
                    </a:ext>
                  </a:extLst>
                </a:gridCol>
                <a:gridCol w="893029">
                  <a:extLst>
                    <a:ext uri="{9D8B030D-6E8A-4147-A177-3AD203B41FA5}">
                      <a16:colId xmlns:a16="http://schemas.microsoft.com/office/drawing/2014/main" val="2952677897"/>
                    </a:ext>
                  </a:extLst>
                </a:gridCol>
                <a:gridCol w="592425">
                  <a:extLst>
                    <a:ext uri="{9D8B030D-6E8A-4147-A177-3AD203B41FA5}">
                      <a16:colId xmlns:a16="http://schemas.microsoft.com/office/drawing/2014/main" val="2920828265"/>
                    </a:ext>
                  </a:extLst>
                </a:gridCol>
                <a:gridCol w="954659">
                  <a:extLst>
                    <a:ext uri="{9D8B030D-6E8A-4147-A177-3AD203B41FA5}">
                      <a16:colId xmlns:a16="http://schemas.microsoft.com/office/drawing/2014/main" val="561795252"/>
                    </a:ext>
                  </a:extLst>
                </a:gridCol>
                <a:gridCol w="877256">
                  <a:extLst>
                    <a:ext uri="{9D8B030D-6E8A-4147-A177-3AD203B41FA5}">
                      <a16:colId xmlns:a16="http://schemas.microsoft.com/office/drawing/2014/main" val="2055175702"/>
                    </a:ext>
                  </a:extLst>
                </a:gridCol>
                <a:gridCol w="1032044">
                  <a:extLst>
                    <a:ext uri="{9D8B030D-6E8A-4147-A177-3AD203B41FA5}">
                      <a16:colId xmlns:a16="http://schemas.microsoft.com/office/drawing/2014/main" val="2542276018"/>
                    </a:ext>
                  </a:extLst>
                </a:gridCol>
              </a:tblGrid>
              <a:tr h="708097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ea"/>
                          <a:ea typeface="+mj-ea"/>
                        </a:rPr>
                        <a:t>ID</a:t>
                      </a:r>
                    </a:p>
                  </a:txBody>
                  <a:tcPr marL="91441" marR="91441" marT="45719" marB="45719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ea"/>
                          <a:ea typeface="+mj-ea"/>
                        </a:rPr>
                        <a:t>目的</a:t>
                      </a:r>
                    </a:p>
                  </a:txBody>
                  <a:tcPr marL="91441" marR="91441" marT="45719" marB="45719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ea"/>
                          <a:ea typeface="+mj-ea"/>
                        </a:rPr>
                        <a:t>背景図</a:t>
                      </a:r>
                    </a:p>
                  </a:txBody>
                  <a:tcPr marL="91441" marR="91441" marT="45719" marB="45719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ea"/>
                          <a:ea typeface="+mj-ea"/>
                        </a:rPr>
                        <a:t>レイヤ１</a:t>
                      </a:r>
                    </a:p>
                  </a:txBody>
                  <a:tcPr marL="91441" marR="91441" marT="45719" marB="45719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ea"/>
                          <a:ea typeface="+mj-ea"/>
                        </a:rPr>
                        <a:t>レイヤ２</a:t>
                      </a:r>
                    </a:p>
                  </a:txBody>
                  <a:tcPr marL="91441" marR="91441" marT="45719" marB="45719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ea"/>
                          <a:ea typeface="+mj-ea"/>
                        </a:rPr>
                        <a:t>レイヤ３</a:t>
                      </a:r>
                    </a:p>
                  </a:txBody>
                  <a:tcPr marL="91441" marR="91441" marT="45719" marB="45719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ea"/>
                          <a:ea typeface="+mj-ea"/>
                        </a:rPr>
                        <a:t>レイヤ４</a:t>
                      </a:r>
                    </a:p>
                  </a:txBody>
                  <a:tcPr marL="91441" marR="91441" marT="45719" marB="45719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ea"/>
                          <a:ea typeface="+mj-ea"/>
                        </a:rPr>
                        <a:t>テキスト</a:t>
                      </a:r>
                    </a:p>
                  </a:txBody>
                  <a:tcPr marL="91441" marR="91441" marT="45719" marB="45719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ea"/>
                          <a:ea typeface="+mj-ea"/>
                        </a:rPr>
                        <a:t>処理、組み合わせ方等</a:t>
                      </a:r>
                    </a:p>
                  </a:txBody>
                  <a:tcPr marL="91441" marR="91441" marT="45719" marB="45719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ea"/>
                          <a:ea typeface="+mj-ea"/>
                        </a:rPr>
                        <a:t>アウトプットイメージ</a:t>
                      </a:r>
                    </a:p>
                  </a:txBody>
                  <a:tcPr marL="91441" marR="91441" marT="45719" marB="45719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ea"/>
                          <a:ea typeface="+mj-ea"/>
                        </a:rPr>
                        <a:t>主題図名</a:t>
                      </a:r>
                    </a:p>
                  </a:txBody>
                  <a:tcPr marL="91441" marR="91441" marT="45719" marB="45719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119233"/>
                  </a:ext>
                </a:extLst>
              </a:tr>
              <a:tr h="173175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北陸地域で新たな顧客を呼び込むために店舗候補地を絞り込む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地形図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（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ArcGIS Online)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土地利用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面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人口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面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道路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線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鉄道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線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重ね合わせ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統計データの計算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コストコ新店舗候補地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1441" marR="91441" marT="45719" marB="45719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199371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87835ED-17C6-4E57-B205-EB1A0496E566}"/>
              </a:ext>
            </a:extLst>
          </p:cNvPr>
          <p:cNvSpPr txBox="1"/>
          <p:nvPr/>
        </p:nvSpPr>
        <p:spPr>
          <a:xfrm>
            <a:off x="285750" y="5415771"/>
            <a:ext cx="641438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003366"/>
                </a:solidFill>
              </a:rPr>
              <a:t>主題図作成</a:t>
            </a:r>
            <a:r>
              <a:rPr lang="en-US" altLang="ja-JP" dirty="0">
                <a:solidFill>
                  <a:srgbClr val="003366"/>
                </a:solidFill>
              </a:rPr>
              <a:t>IMC</a:t>
            </a:r>
            <a:r>
              <a:rPr lang="ja-JP" altLang="en-US" dirty="0">
                <a:solidFill>
                  <a:srgbClr val="003366"/>
                </a:solidFill>
              </a:rPr>
              <a:t>チャートについてはこちら</a:t>
            </a:r>
            <a:endParaRPr lang="en-US" altLang="ja-JP" dirty="0">
              <a:solidFill>
                <a:srgbClr val="003366"/>
              </a:solidFill>
            </a:endParaRPr>
          </a:p>
          <a:p>
            <a:r>
              <a:rPr kumimoji="1" lang="ja-JP" altLang="en-US" b="1" dirty="0">
                <a:solidFill>
                  <a:srgbClr val="003366"/>
                </a:solidFill>
              </a:rPr>
              <a:t>参加型</a:t>
            </a:r>
            <a:r>
              <a:rPr kumimoji="1" lang="en-US" altLang="ja-JP" b="1" dirty="0">
                <a:solidFill>
                  <a:srgbClr val="003366"/>
                </a:solidFill>
              </a:rPr>
              <a:t>GIS</a:t>
            </a:r>
            <a:r>
              <a:rPr kumimoji="1" lang="ja-JP" altLang="en-US" b="1" dirty="0">
                <a:solidFill>
                  <a:srgbClr val="003366"/>
                </a:solidFill>
              </a:rPr>
              <a:t>教育教材「授業で役立つ主題図作成プロセス」</a:t>
            </a:r>
            <a:endParaRPr kumimoji="1" lang="en-US" altLang="ja-JP" b="1" dirty="0">
              <a:solidFill>
                <a:srgbClr val="003366"/>
              </a:solidFill>
            </a:endParaRPr>
          </a:p>
          <a:p>
            <a:r>
              <a:rPr lang="en-US" altLang="ja-JP" dirty="0">
                <a:solidFill>
                  <a:srgbClr val="003366"/>
                </a:solidFill>
                <a:hlinkClick r:id="rId2"/>
              </a:rPr>
              <a:t>https://www.esrij.com/industries/case-studies/58839/</a:t>
            </a:r>
            <a:endParaRPr lang="en-US" altLang="ja-JP" dirty="0">
              <a:solidFill>
                <a:srgbClr val="003366"/>
              </a:solidFill>
            </a:endParaRPr>
          </a:p>
          <a:p>
            <a:endParaRPr kumimoji="1" lang="ja-JP" altLang="en-US" sz="24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940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74846C-CC6C-4095-AAA6-07F845737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利用データ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CF5787F-4439-412F-A7DD-A6713736B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8D73-5CCF-4F61-B888-3E7B558CA84A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D0509E6-E456-44AB-A00E-3162CD9FD0F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dirty="0"/>
              <a:t>ArcGIS</a:t>
            </a:r>
            <a:r>
              <a:rPr kumimoji="1" lang="ja-JP" altLang="en-US" dirty="0"/>
              <a:t>データコンテンツの場合</a:t>
            </a:r>
            <a:endParaRPr kumimoji="1" lang="en-US" altLang="ja-JP" dirty="0"/>
          </a:p>
          <a:p>
            <a:pPr>
              <a:buFontTx/>
              <a:buChar char="-"/>
            </a:pPr>
            <a:r>
              <a:rPr lang="ja-JP" altLang="en-US" dirty="0"/>
              <a:t>スターターパック　</a:t>
            </a:r>
            <a:r>
              <a:rPr lang="en-US" altLang="ja-JP" dirty="0"/>
              <a:t>2018</a:t>
            </a:r>
            <a:r>
              <a:rPr lang="ja-JP" altLang="en-US" dirty="0"/>
              <a:t>年版</a:t>
            </a:r>
            <a:endParaRPr lang="en-US" altLang="ja-JP" dirty="0"/>
          </a:p>
          <a:p>
            <a:pPr>
              <a:buFontTx/>
              <a:buChar char="-"/>
            </a:pPr>
            <a:r>
              <a:rPr kumimoji="1" lang="ja-JP" altLang="en-US" dirty="0"/>
              <a:t>住居レベル住所</a:t>
            </a:r>
            <a:endParaRPr kumimoji="1" lang="en-US" altLang="ja-JP" dirty="0"/>
          </a:p>
          <a:p>
            <a:pPr>
              <a:buFontTx/>
              <a:buChar char="-"/>
            </a:pPr>
            <a:r>
              <a:rPr lang="ja-JP" altLang="en-US" dirty="0"/>
              <a:t>道路網データ　</a:t>
            </a:r>
            <a:r>
              <a:rPr lang="en-US" altLang="ja-JP" dirty="0"/>
              <a:t>2018</a:t>
            </a:r>
            <a:r>
              <a:rPr lang="ja-JP" altLang="en-US" dirty="0"/>
              <a:t>年版（北陸地方版）</a:t>
            </a:r>
            <a:r>
              <a:rPr lang="en-US" altLang="ja-JP" dirty="0"/>
              <a:t>*</a:t>
            </a:r>
          </a:p>
          <a:p>
            <a:pPr>
              <a:buFontTx/>
              <a:buChar char="-"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※ArcGIS Online</a:t>
            </a:r>
            <a:r>
              <a:rPr kumimoji="1" lang="ja-JP" altLang="en-US" dirty="0" err="1"/>
              <a:t>での</a:t>
            </a:r>
            <a:r>
              <a:rPr kumimoji="1" lang="ja-JP" altLang="en-US" dirty="0"/>
              <a:t>操作も可能です。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（一部データを除く）</a:t>
            </a:r>
            <a:endParaRPr kumimoji="1" lang="en-US" altLang="ja-JP" dirty="0"/>
          </a:p>
          <a:p>
            <a:pPr>
              <a:buFontTx/>
              <a:buChar char="-"/>
            </a:pPr>
            <a:r>
              <a:rPr lang="ja-JP" altLang="en-US" dirty="0"/>
              <a:t>国勢調査</a:t>
            </a:r>
            <a:r>
              <a:rPr lang="en-US" altLang="ja-JP" dirty="0"/>
              <a:t>(Living Atlas)</a:t>
            </a:r>
          </a:p>
          <a:p>
            <a:pPr>
              <a:buFontTx/>
              <a:buChar char="-"/>
            </a:pPr>
            <a:r>
              <a:rPr lang="ja-JP" altLang="en-US" dirty="0"/>
              <a:t>ジオコーディング</a:t>
            </a:r>
            <a:endParaRPr lang="en-US" altLang="ja-JP" dirty="0"/>
          </a:p>
          <a:p>
            <a:pPr>
              <a:buFontTx/>
              <a:buChar char="-"/>
            </a:pPr>
            <a:r>
              <a:rPr kumimoji="1" lang="ja-JP" altLang="en-US" dirty="0"/>
              <a:t>ネットワークデータ</a:t>
            </a:r>
            <a:r>
              <a:rPr kumimoji="1" lang="en-US" altLang="ja-JP" dirty="0"/>
              <a:t>*</a:t>
            </a:r>
          </a:p>
          <a:p>
            <a:pPr marL="0" indent="0">
              <a:buNone/>
            </a:pPr>
            <a:r>
              <a:rPr kumimoji="1" lang="ja-JP" altLang="en-US" dirty="0"/>
              <a:t>クレジット消費量　</a:t>
            </a:r>
            <a:r>
              <a:rPr kumimoji="1" lang="en-US" altLang="ja-JP" dirty="0"/>
              <a:t>10</a:t>
            </a:r>
            <a:r>
              <a:rPr kumimoji="1" lang="ja-JP" altLang="en-US" dirty="0"/>
              <a:t>クレジット程度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*</a:t>
            </a:r>
            <a:r>
              <a:rPr kumimoji="1" lang="ja-JP" altLang="en-US" dirty="0"/>
              <a:t>応用編のみ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55169727"/>
      </p:ext>
    </p:extLst>
  </p:cSld>
  <p:clrMapOvr>
    <a:masterClrMapping/>
  </p:clrMapOvr>
</p:sld>
</file>

<file path=ppt/theme/theme1.xml><?xml version="1.0" encoding="utf-8"?>
<a:theme xmlns:a="http://schemas.openxmlformats.org/drawingml/2006/main" name="2015-04-15 Esri Japan Template 2015 White03_GCF">
  <a:themeElements>
    <a:clrScheme name="ESRIカラーバレット2">
      <a:dk1>
        <a:sysClr val="windowText" lastClr="000000"/>
      </a:dk1>
      <a:lt1>
        <a:sysClr val="window" lastClr="FFFFFF"/>
      </a:lt1>
      <a:dk2>
        <a:srgbClr val="001446"/>
      </a:dk2>
      <a:lt2>
        <a:srgbClr val="FFFF96"/>
      </a:lt2>
      <a:accent1>
        <a:srgbClr val="1779BF"/>
      </a:accent1>
      <a:accent2>
        <a:srgbClr val="4BB8EF"/>
      </a:accent2>
      <a:accent3>
        <a:srgbClr val="B4CF57"/>
      </a:accent3>
      <a:accent4>
        <a:srgbClr val="D76F2C"/>
      </a:accent4>
      <a:accent5>
        <a:srgbClr val="E29836"/>
      </a:accent5>
      <a:accent6>
        <a:srgbClr val="7F4A98"/>
      </a:accent6>
      <a:hlink>
        <a:srgbClr val="9BCDFF"/>
      </a:hlink>
      <a:folHlink>
        <a:srgbClr val="8C8C8C"/>
      </a:folHlink>
    </a:clrScheme>
    <a:fontScheme name="ESRI Japan">
      <a:majorFont>
        <a:latin typeface="メイリオ"/>
        <a:ea typeface="メイリオ"/>
        <a:cs typeface="メイリオ"/>
      </a:majorFont>
      <a:minorFont>
        <a:latin typeface="メイリオ"/>
        <a:ea typeface="メイリオ"/>
        <a:cs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kumimoji="1" sz="2400" dirty="0" smtClean="0">
            <a:solidFill>
              <a:srgbClr val="0033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プレゼンテーション1" id="{E9C4ABEE-24E0-4E98-8F40-3FCD99B28DC5}" vid="{1449288B-11F6-4F88-B5CD-15BC32BABDAE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96EBFDB0-D598-4192-B88F-C775D8294980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47617183-DDE5-48B9-9590-F293051BF9D4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B30B6C58-0F80-4CCE-945A-394C53A5AC07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9BCC5B11-E0AF-4FC3-8520-9C146FBFAC18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84830C51-8A93-44BC-BA64-A8B2E599F02A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A2199E8E-BBF6-4F69-8576-27D669F6D53C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BE37B517-2FC5-4F73-91B2-784E91D89E81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A4DEBED4-0C49-4E98-B58E-F31203BD7FA9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D64D6234-BE3C-41EA-BECB-0F7056ACE46A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2469D014-8F31-4C93-B938-88D78A625C38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53EDCA71-D356-45B8-9223-00E4DE3570A4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DE48520F-3921-45BB-AD2A-731EA58E59A6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19F683A0-3881-45C6-8724-E5D4D1C28E95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2018-01-01 Esri Japan Template 2018 White01</Template>
  <TotalTime>360</TotalTime>
  <Words>1110</Words>
  <Application>Microsoft Office PowerPoint</Application>
  <PresentationFormat>画面に合わせる (4:3)</PresentationFormat>
  <Paragraphs>236</Paragraphs>
  <Slides>17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4" baseType="lpstr">
      <vt:lpstr>ＭＳ Ｐゴシック</vt:lpstr>
      <vt:lpstr>メイリオ</vt:lpstr>
      <vt:lpstr>游ゴシック</vt:lpstr>
      <vt:lpstr>Arial</vt:lpstr>
      <vt:lpstr>Calibri</vt:lpstr>
      <vt:lpstr>Wingdings</vt:lpstr>
      <vt:lpstr>2015-04-15 Esri Japan Template 2015 White03_GCF</vt:lpstr>
      <vt:lpstr>コストコを題材に商圏分析!</vt:lpstr>
      <vt:lpstr>コストコホールセール（以下コストコ）</vt:lpstr>
      <vt:lpstr>コストコ出店計画</vt:lpstr>
      <vt:lpstr>コストコ26店舗　現状</vt:lpstr>
      <vt:lpstr>新しく店舗を作るには？</vt:lpstr>
      <vt:lpstr>立地条件</vt:lpstr>
      <vt:lpstr>マーケット分析（経営面）</vt:lpstr>
      <vt:lpstr>店舗計画（富山県を題材に）</vt:lpstr>
      <vt:lpstr>利用データ</vt:lpstr>
      <vt:lpstr>手順</vt:lpstr>
      <vt:lpstr>用途地域データを参照し、対象地域にてコストコの立地条件にあう地域にポリゴン（面）を描く </vt:lpstr>
      <vt:lpstr>用途地域イメージ</vt:lpstr>
      <vt:lpstr>立地案（候補地）のポリゴンを作成イメージ</vt:lpstr>
      <vt:lpstr>2.周辺の人口を計算　（総人口および世帯数） </vt:lpstr>
      <vt:lpstr>周辺の人口を計算イメージ</vt:lpstr>
      <vt:lpstr>PowerPoint プレゼンテーション</vt:lpstr>
      <vt:lpstr>応用編（考えてみよう）</vt:lpstr>
    </vt:vector>
  </TitlesOfParts>
  <Company>ESRIジャパン株式会社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コストコを題材に商圏分析!</dc:title>
  <dc:creator>EJ 土田 雅代/TSUCHIDA Masayo</dc:creator>
  <cp:lastModifiedBy>EJ 土田 雅代/TSUCHIDA Masayo</cp:lastModifiedBy>
  <cp:revision>24</cp:revision>
  <dcterms:created xsi:type="dcterms:W3CDTF">2018-06-19T23:11:35Z</dcterms:created>
  <dcterms:modified xsi:type="dcterms:W3CDTF">2018-06-27T06:46:24Z</dcterms:modified>
</cp:coreProperties>
</file>