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6"/>
  </p:sldMasterIdLst>
  <p:notesMasterIdLst>
    <p:notesMasterId r:id="rId29"/>
  </p:notesMasterIdLst>
  <p:handoutMasterIdLst>
    <p:handoutMasterId r:id="rId30"/>
  </p:handoutMasterIdLst>
  <p:sldIdLst>
    <p:sldId id="256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12190413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3366"/>
    <a:srgbClr val="FF3300"/>
    <a:srgbClr val="FFFF00"/>
    <a:srgbClr val="0F1923"/>
    <a:srgbClr val="001933"/>
    <a:srgbClr val="0B335B"/>
    <a:srgbClr val="152231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90" y="6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>
        <p:scale>
          <a:sx n="100" d="100"/>
          <a:sy n="100" d="100"/>
        </p:scale>
        <p:origin x="-15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142984" y="0"/>
            <a:ext cx="4572056" cy="285720"/>
          </a:xfrm>
          <a:prstGeom prst="rect">
            <a:avLst/>
          </a:prstGeom>
        </p:spPr>
        <p:txBody>
          <a:bodyPr vert="horz" lIns="36000" tIns="36000" rIns="36000" bIns="36000" rtlCol="0"/>
          <a:lstStyle>
            <a:lvl1pPr algn="l">
              <a:defRPr sz="1200"/>
            </a:lvl1pPr>
          </a:lstStyle>
          <a:p>
            <a:endParaRPr kumimoji="1" lang="ja-JP" altLang="en-US" sz="10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214686" y="8859867"/>
            <a:ext cx="428628" cy="282545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r">
              <a:defRPr sz="1200"/>
            </a:lvl1pPr>
          </a:lstStyle>
          <a:p>
            <a:pPr algn="ctr"/>
            <a:fld id="{F93A2872-4956-43D9-A54C-078255BC3971}" type="slidenum">
              <a:rPr kumimoji="1" lang="ja-JP" altLang="en-US" sz="1000" smtClean="0">
                <a:latin typeface="+mn-ea"/>
              </a:rPr>
              <a:pPr algn="ctr"/>
              <a:t>‹#›</a:t>
            </a:fld>
            <a:endParaRPr kumimoji="1" lang="ja-JP" altLang="en-US" sz="1000" dirty="0">
              <a:latin typeface="+mn-ea"/>
            </a:endParaRPr>
          </a:p>
        </p:txBody>
      </p:sp>
      <p:sp>
        <p:nvSpPr>
          <p:cNvPr id="7" name="フッター プレースホルダ 5"/>
          <p:cNvSpPr txBox="1">
            <a:spLocks/>
          </p:cNvSpPr>
          <p:nvPr/>
        </p:nvSpPr>
        <p:spPr>
          <a:xfrm>
            <a:off x="1142984" y="8575734"/>
            <a:ext cx="3214686" cy="284133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Copyright(C) Esri Japan Corporation All Rights </a:t>
            </a:r>
            <a:r>
              <a:rPr lang="en-US" altLang="ja-JP" dirty="0"/>
              <a:t>R</a:t>
            </a:r>
            <a:r>
              <a:rPr kumimoji="1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eserved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2"/>
          </p:nvPr>
        </p:nvSpPr>
        <p:spPr>
          <a:xfrm>
            <a:off x="4357670" y="8577322"/>
            <a:ext cx="1357370" cy="282545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l">
              <a:defRPr sz="1200"/>
            </a:lvl1pPr>
          </a:lstStyle>
          <a:p>
            <a:pPr algn="r"/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06564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928669" y="0"/>
            <a:ext cx="5000661" cy="285720"/>
          </a:xfrm>
          <a:prstGeom prst="rect">
            <a:avLst/>
          </a:prstGeom>
        </p:spPr>
        <p:txBody>
          <a:bodyPr vert="horz" lIns="36000" tIns="36000" rIns="36000" bIns="36000" rtlCol="0"/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457200"/>
            <a:ext cx="6667500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28669" y="4572000"/>
            <a:ext cx="5000661" cy="400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14686" y="8858279"/>
            <a:ext cx="500066" cy="284133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ctr">
              <a:defRPr sz="1000">
                <a:latin typeface="+mn-ea"/>
                <a:ea typeface="+mn-ea"/>
              </a:defRPr>
            </a:lvl1pPr>
          </a:lstStyle>
          <a:p>
            <a:fld id="{2EAA4DFC-905D-42CB-A22C-720A020430C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4"/>
          </p:nvPr>
        </p:nvSpPr>
        <p:spPr>
          <a:xfrm>
            <a:off x="4143355" y="8571749"/>
            <a:ext cx="1785975" cy="285721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r">
              <a:defRPr sz="1000"/>
            </a:lvl1pPr>
          </a:lstStyle>
          <a:p>
            <a:endParaRPr lang="ja-JP" altLang="en-US" dirty="0"/>
          </a:p>
        </p:txBody>
      </p:sp>
      <p:sp>
        <p:nvSpPr>
          <p:cNvPr id="10" name="フッター プレースホルダ 5"/>
          <p:cNvSpPr txBox="1">
            <a:spLocks/>
          </p:cNvSpPr>
          <p:nvPr/>
        </p:nvSpPr>
        <p:spPr>
          <a:xfrm>
            <a:off x="928669" y="8573337"/>
            <a:ext cx="3214686" cy="284133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l">
              <a:defRPr sz="1000">
                <a:latin typeface="+mn-ea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Copyright(C) Esri Japan Corporation All Rights Reserved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56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11" y="2276872"/>
            <a:ext cx="11428592" cy="1428760"/>
          </a:xfrm>
        </p:spPr>
        <p:txBody>
          <a:bodyPr anchor="ctr">
            <a:normAutofit/>
          </a:bodyPr>
          <a:lstStyle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subTitle" idx="1"/>
          </p:nvPr>
        </p:nvSpPr>
        <p:spPr>
          <a:xfrm>
            <a:off x="2256073" y="4205699"/>
            <a:ext cx="7678267" cy="1420825"/>
          </a:xfrm>
        </p:spPr>
        <p:txBody>
          <a:bodyPr>
            <a:normAutofit/>
          </a:bodyPr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11" y="285728"/>
            <a:ext cx="11428592" cy="1214446"/>
          </a:xfrm>
        </p:spPr>
        <p:txBody>
          <a:bodyPr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380951" y="1500175"/>
            <a:ext cx="11428512" cy="4635515"/>
          </a:xfrm>
        </p:spPr>
        <p:txBody>
          <a:bodyPr/>
          <a:lstStyle>
            <a:lvl6pPr>
              <a:buNone/>
              <a:defRPr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11" y="357166"/>
            <a:ext cx="11428592" cy="571504"/>
          </a:xfrm>
        </p:spPr>
        <p:txBody>
          <a:bodyPr wrap="square" lIns="72000" tIns="0" rIns="72000" bIns="0"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380951" y="1500174"/>
            <a:ext cx="11428512" cy="4635516"/>
          </a:xfrm>
        </p:spPr>
        <p:txBody>
          <a:bodyPr/>
          <a:lstStyle>
            <a:lvl6pPr>
              <a:buNone/>
              <a:defRPr/>
            </a:lvl6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 dirty="0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sz="quarter" idx="14"/>
          </p:nvPr>
        </p:nvSpPr>
        <p:spPr>
          <a:xfrm>
            <a:off x="380990" y="928670"/>
            <a:ext cx="11428512" cy="571504"/>
          </a:xfrm>
        </p:spPr>
        <p:txBody>
          <a:bodyPr tIns="0" bIns="0"/>
          <a:lstStyle>
            <a:lvl1pPr>
              <a:buNone/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11" y="2714620"/>
            <a:ext cx="11428592" cy="1428760"/>
          </a:xfrm>
        </p:spPr>
        <p:txBody>
          <a:bodyPr anchor="ctr">
            <a:normAutofit/>
          </a:bodyPr>
          <a:lstStyle>
            <a:lvl1pPr algn="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subTitle" idx="1"/>
          </p:nvPr>
        </p:nvSpPr>
        <p:spPr>
          <a:xfrm>
            <a:off x="4190442" y="4643447"/>
            <a:ext cx="7619060" cy="1420825"/>
          </a:xfrm>
        </p:spPr>
        <p:txBody>
          <a:bodyPr>
            <a:normAutofit/>
          </a:bodyPr>
          <a:lstStyle>
            <a:lvl1pPr marL="0" indent="0" algn="r">
              <a:spcAft>
                <a:spcPct val="0"/>
              </a:spcAft>
              <a:buFont typeface="Wingdings" pitchFamily="2" charset="2"/>
              <a:buNone/>
              <a:def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380910" y="1500174"/>
            <a:ext cx="5523820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4"/>
          </p:nvPr>
        </p:nvSpPr>
        <p:spPr>
          <a:xfrm>
            <a:off x="6190445" y="1500174"/>
            <a:ext cx="5619058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11" y="357166"/>
            <a:ext cx="11428592" cy="571504"/>
          </a:xfrm>
        </p:spPr>
        <p:txBody>
          <a:bodyPr bIns="0"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3"/>
          </p:nvPr>
        </p:nvSpPr>
        <p:spPr>
          <a:xfrm>
            <a:off x="380910" y="1500174"/>
            <a:ext cx="5523820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4"/>
          </p:nvPr>
        </p:nvSpPr>
        <p:spPr>
          <a:xfrm>
            <a:off x="6190445" y="1500174"/>
            <a:ext cx="5619058" cy="463553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8" name="テキスト プレースホルダ 8"/>
          <p:cNvSpPr>
            <a:spLocks noGrp="1"/>
          </p:cNvSpPr>
          <p:nvPr>
            <p:ph type="body" sz="quarter" idx="15"/>
          </p:nvPr>
        </p:nvSpPr>
        <p:spPr>
          <a:xfrm>
            <a:off x="380990" y="928670"/>
            <a:ext cx="11428512" cy="571504"/>
          </a:xfrm>
        </p:spPr>
        <p:txBody>
          <a:bodyPr tIns="0" bIns="0"/>
          <a:lstStyle>
            <a:lvl1pPr>
              <a:buNone/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11" y="357166"/>
            <a:ext cx="11428592" cy="571504"/>
          </a:xfrm>
        </p:spPr>
        <p:txBody>
          <a:bodyPr lIns="72000" tIns="0" rIns="72000" bIns="0" anchor="ctr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sz="quarter" idx="14"/>
          </p:nvPr>
        </p:nvSpPr>
        <p:spPr>
          <a:xfrm>
            <a:off x="380990" y="928670"/>
            <a:ext cx="11428512" cy="571504"/>
          </a:xfrm>
        </p:spPr>
        <p:txBody>
          <a:bodyPr tIns="0" bIns="0"/>
          <a:lstStyle>
            <a:lvl1pPr>
              <a:buNone/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380911" y="285728"/>
            <a:ext cx="11428592" cy="1214446"/>
          </a:xfrm>
          <a:prstGeom prst="rect">
            <a:avLst/>
          </a:prstGeom>
        </p:spPr>
        <p:txBody>
          <a:bodyPr vert="horz" lIns="72000" tIns="0" rIns="7200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idx="1"/>
          </p:nvPr>
        </p:nvSpPr>
        <p:spPr>
          <a:xfrm>
            <a:off x="380911" y="1500175"/>
            <a:ext cx="11428592" cy="4635535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</a:t>
            </a:r>
            <a:r>
              <a:rPr kumimoji="1" lang="en-US" altLang="ja-JP" dirty="0"/>
              <a:t>6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6"/>
            <a:r>
              <a:rPr kumimoji="1" lang="ja-JP" altLang="en-US" dirty="0"/>
              <a:t>第</a:t>
            </a:r>
            <a:r>
              <a:rPr kumimoji="1" lang="en-US" altLang="ja-JP" dirty="0"/>
              <a:t>7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7"/>
            <a:r>
              <a:rPr kumimoji="1" lang="ja-JP" altLang="en-US" dirty="0"/>
              <a:t>第</a:t>
            </a:r>
            <a:r>
              <a:rPr kumimoji="1" lang="en-US" altLang="ja-JP" dirty="0"/>
              <a:t>8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8"/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3"/>
          </p:nvPr>
        </p:nvSpPr>
        <p:spPr>
          <a:xfrm>
            <a:off x="0" y="6135710"/>
            <a:ext cx="5142824" cy="214314"/>
          </a:xfrm>
          <a:prstGeom prst="rect">
            <a:avLst/>
          </a:prstGeom>
        </p:spPr>
        <p:txBody>
          <a:bodyPr vert="horz" wrap="none" lIns="72000" tIns="72000" rIns="72000" bIns="7200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4"/>
          </p:nvPr>
        </p:nvSpPr>
        <p:spPr>
          <a:xfrm>
            <a:off x="143981" y="6633376"/>
            <a:ext cx="1199844" cy="180000"/>
          </a:xfrm>
          <a:prstGeom prst="rect">
            <a:avLst/>
          </a:prstGeom>
        </p:spPr>
        <p:txBody>
          <a:bodyPr vert="horz" wrap="none" lIns="72000" tIns="72000" rIns="72000" bIns="7200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6D8D73-5CCF-4F61-B888-3E7B558CA84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58" r:id="rId4"/>
    <p:sldLayoutId id="2147483660" r:id="rId5"/>
    <p:sldLayoutId id="2147483665" r:id="rId6"/>
    <p:sldLayoutId id="2147483661" r:id="rId7"/>
    <p:sldLayoutId id="2147483663" r:id="rId8"/>
    <p:sldLayoutId id="214748365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200" b="1" kern="1200">
          <a:solidFill>
            <a:srgbClr val="0033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2900" b="1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anose="05000000000000000000" pitchFamily="2" charset="2"/>
        <a:buChar char="l"/>
        <a:defRPr kumimoji="1" sz="2400" b="1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2100" b="1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anose="05000000000000000000" pitchFamily="2" charset="2"/>
        <a:buChar char="l"/>
        <a:defRPr kumimoji="1" sz="2000" b="1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2000" b="1" kern="1200">
          <a:solidFill>
            <a:srgbClr val="003366"/>
          </a:solidFill>
          <a:latin typeface="+mn-lt"/>
          <a:ea typeface="+mn-ea"/>
          <a:cs typeface="+mn-cs"/>
        </a:defRPr>
      </a:lvl5pPr>
      <a:lvl6pPr marL="2628900" indent="-3429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anose="05000000000000000000" pitchFamily="2" charset="2"/>
        <a:buChar char="l"/>
        <a:defRPr kumimoji="1" sz="2000" b="1" kern="1200">
          <a:solidFill>
            <a:srgbClr val="00336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2000" b="1" kern="1200">
          <a:solidFill>
            <a:srgbClr val="00336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anose="05000000000000000000" pitchFamily="2" charset="2"/>
        <a:buChar char="l"/>
        <a:defRPr kumimoji="1" sz="2000" b="1" kern="1200">
          <a:solidFill>
            <a:srgbClr val="003366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rgbClr val="FF9900"/>
        </a:buClr>
        <a:buSzPct val="75000"/>
        <a:buFont typeface="Wingdings" pitchFamily="2" charset="2"/>
        <a:buChar char="l"/>
        <a:defRPr kumimoji="1" sz="2000" b="1" kern="1200">
          <a:solidFill>
            <a:srgbClr val="003366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atlas.arcgis.com/en/apps/" TargetMode="External"/><Relationship Id="rId2" Type="http://schemas.openxmlformats.org/officeDocument/2006/relationships/hyperlink" Target="https://livingatlas.arcgis.com/waybac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gis.com/home/group.html?id=0f3189e1d1414edfad860b697b7d8311&amp;view=list&amp;focus=applications#conten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11" y="2276872"/>
            <a:ext cx="11428592" cy="1656184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Living Atlas</a:t>
            </a:r>
            <a:r>
              <a:rPr kumimoji="1" lang="ja-JP" altLang="en-US" dirty="0"/>
              <a:t>：過去の画像データ表示</a:t>
            </a:r>
            <a:br>
              <a:rPr lang="en-US" altLang="ja-JP" dirty="0"/>
            </a:br>
            <a:r>
              <a:rPr lang="en-US" altLang="ja-JP" dirty="0"/>
              <a:t>~ World Imagery </a:t>
            </a:r>
            <a:r>
              <a:rPr lang="en-US" altLang="ja-JP" dirty="0" err="1"/>
              <a:t>Wayback</a:t>
            </a:r>
            <a:r>
              <a:rPr lang="en-US" altLang="ja-JP" dirty="0"/>
              <a:t> ~</a:t>
            </a:r>
            <a:br>
              <a:rPr lang="en-US" altLang="ja-JP" b="0" i="0" dirty="0">
                <a:solidFill>
                  <a:srgbClr val="4C4C4C"/>
                </a:solidFill>
                <a:effectLst/>
                <a:latin typeface="Avenir Next W01"/>
              </a:rPr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教育</a:t>
            </a:r>
            <a:r>
              <a:rPr lang="en-US" altLang="ja-JP" sz="2800" dirty="0"/>
              <a:t>GIS</a:t>
            </a:r>
            <a:r>
              <a:rPr lang="ja-JP" altLang="en-US" sz="2800" dirty="0"/>
              <a:t>便り　</a:t>
            </a:r>
            <a:endParaRPr lang="en-US" altLang="ja-JP" sz="2800" dirty="0"/>
          </a:p>
          <a:p>
            <a:r>
              <a:rPr lang="en-US" altLang="ja-JP" sz="2800" dirty="0"/>
              <a:t>2022</a:t>
            </a:r>
            <a:r>
              <a:rPr lang="ja-JP" altLang="en-US" sz="2800" dirty="0"/>
              <a:t>年</a:t>
            </a:r>
            <a:r>
              <a:rPr lang="en-US" altLang="ja-JP" sz="2800" dirty="0"/>
              <a:t>7</a:t>
            </a:r>
            <a:r>
              <a:rPr lang="ja-JP" altLang="en-US" sz="2800" dirty="0"/>
              <a:t>月号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173587-72E2-41CE-BAC9-C0F90883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82" y="285728"/>
            <a:ext cx="12215920" cy="1214446"/>
          </a:xfrm>
        </p:spPr>
        <p:txBody>
          <a:bodyPr/>
          <a:lstStyle/>
          <a:p>
            <a:r>
              <a:rPr kumimoji="1" lang="en-US" altLang="ja-JP" dirty="0"/>
              <a:t>Step4-4 </a:t>
            </a:r>
            <a:r>
              <a:rPr kumimoji="1" lang="ja-JP" altLang="en-US" sz="2400" dirty="0"/>
              <a:t>追加アイコンをクリックして、マップキューにレイヤーを追加します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98857F3-174D-4538-BA46-FD52726F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916E8C6-5D00-48F9-9927-23B14D7B2A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48445" y="1500188"/>
            <a:ext cx="5093522" cy="4635500"/>
          </a:xfrm>
        </p:spPr>
      </p:pic>
    </p:spTree>
    <p:extLst>
      <p:ext uri="{BB962C8B-B14F-4D97-AF65-F5344CB8AC3E}">
        <p14:creationId xmlns:p14="http://schemas.microsoft.com/office/powerpoint/2010/main" val="63149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DD414-CB23-4B6E-B645-CFE4E8F4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1" y="285728"/>
            <a:ext cx="11428592" cy="1214446"/>
          </a:xfrm>
        </p:spPr>
        <p:txBody>
          <a:bodyPr anchor="ctr">
            <a:normAutofit/>
          </a:bodyPr>
          <a:lstStyle/>
          <a:p>
            <a:r>
              <a:rPr kumimoji="1" lang="en-US" altLang="ja-JP" dirty="0"/>
              <a:t>Step5 Web</a:t>
            </a:r>
            <a:r>
              <a:rPr kumimoji="1" lang="ja-JP" altLang="en-US" dirty="0"/>
              <a:t>マップを作成します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22B1B9D-F5EA-410F-9635-93B7F096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981" y="6633376"/>
            <a:ext cx="1199844" cy="180000"/>
          </a:xfrm>
        </p:spPr>
        <p:txBody>
          <a:bodyPr wrap="none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6D8D73-5CCF-4F61-B888-3E7B558CA84A}" type="slidenum">
              <a:rPr lang="ja-JP" altLang="en-US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ja-JP" altLang="en-US" sz="300"/>
          </a:p>
        </p:txBody>
      </p:sp>
      <p:pic>
        <p:nvPicPr>
          <p:cNvPr id="6" name="コンテンツ プレースホルダー 5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39F94167-6F3E-4336-B792-6B78C3AF40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7882" y="1111242"/>
            <a:ext cx="6119491" cy="4635515"/>
          </a:xfrm>
          <a:noFill/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BEA14E-0413-4BEA-9C5F-4429FC5FB6A0}"/>
              </a:ext>
            </a:extLst>
          </p:cNvPr>
          <p:cNvSpPr/>
          <p:nvPr/>
        </p:nvSpPr>
        <p:spPr>
          <a:xfrm>
            <a:off x="3035461" y="2492896"/>
            <a:ext cx="395449" cy="2880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C3A9770-0B66-48C8-9039-770B84B27A16}"/>
              </a:ext>
            </a:extLst>
          </p:cNvPr>
          <p:cNvSpPr txBox="1"/>
          <p:nvPr/>
        </p:nvSpPr>
        <p:spPr>
          <a:xfrm>
            <a:off x="567724" y="5883636"/>
            <a:ext cx="10999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</a:rPr>
              <a:t>選択したレイヤーがアプリ内にキューイングされます。</a:t>
            </a:r>
            <a:r>
              <a:rPr kumimoji="1" lang="en-US" altLang="ja-JP" sz="2400" dirty="0">
                <a:solidFill>
                  <a:srgbClr val="003366"/>
                </a:solidFill>
              </a:rPr>
              <a:t>Web</a:t>
            </a:r>
            <a:r>
              <a:rPr kumimoji="1" lang="ja-JP" altLang="en-US" sz="2400" dirty="0">
                <a:solidFill>
                  <a:srgbClr val="003366"/>
                </a:solidFill>
              </a:rPr>
              <a:t>マップアイコンを</a:t>
            </a:r>
            <a:endParaRPr kumimoji="1" lang="en-US" altLang="ja-JP" sz="2400" dirty="0">
              <a:solidFill>
                <a:srgbClr val="003366"/>
              </a:solidFill>
            </a:endParaRPr>
          </a:p>
          <a:p>
            <a:r>
              <a:rPr lang="ja-JP" altLang="en-US" sz="2400" dirty="0">
                <a:solidFill>
                  <a:srgbClr val="003366"/>
                </a:solidFill>
              </a:rPr>
              <a:t>クリックすると選択したレイヤーが新しいマップに追加されます。</a:t>
            </a:r>
            <a:endParaRPr kumimoji="1" lang="ja-JP" altLang="en-US" sz="24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0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690E30-B483-46DD-B10E-2C3120ED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Step6 </a:t>
            </a:r>
            <a:r>
              <a:rPr kumimoji="1" lang="ja-JP" altLang="en-US" dirty="0"/>
              <a:t>アニメーション作成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15A4F88-6675-44E6-AA5E-C8BB05B7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4A9B7109-9206-4366-AA3F-94CF244B08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4651" y="1500188"/>
            <a:ext cx="8781111" cy="4635500"/>
          </a:xfr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C0126D-455F-4F16-B683-A39F2B402E00}"/>
              </a:ext>
            </a:extLst>
          </p:cNvPr>
          <p:cNvSpPr/>
          <p:nvPr/>
        </p:nvSpPr>
        <p:spPr>
          <a:xfrm>
            <a:off x="1704651" y="2636898"/>
            <a:ext cx="214091" cy="2160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78ABD5-2DD1-485B-A4FD-F6B44590BBD8}"/>
              </a:ext>
            </a:extLst>
          </p:cNvPr>
          <p:cNvSpPr txBox="1"/>
          <p:nvPr/>
        </p:nvSpPr>
        <p:spPr>
          <a:xfrm>
            <a:off x="1486694" y="6309320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</a:rPr>
              <a:t>アニメーションボタンをクリックすると時系列に表示されます</a:t>
            </a:r>
          </a:p>
        </p:txBody>
      </p:sp>
    </p:spTree>
    <p:extLst>
      <p:ext uri="{BB962C8B-B14F-4D97-AF65-F5344CB8AC3E}">
        <p14:creationId xmlns:p14="http://schemas.microsoft.com/office/powerpoint/2010/main" val="391425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World Imagery </a:t>
            </a:r>
            <a:r>
              <a:rPr kumimoji="1" lang="en-US" altLang="ja-JP" dirty="0" err="1"/>
              <a:t>Basemap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ArcGIS Online</a:t>
            </a:r>
            <a:r>
              <a:rPr kumimoji="1" lang="ja-JP" altLang="en-US" dirty="0"/>
              <a:t>の背景図にある</a:t>
            </a:r>
            <a:r>
              <a:rPr kumimoji="1" lang="en-US" altLang="ja-JP" dirty="0"/>
              <a:t>World</a:t>
            </a:r>
            <a:r>
              <a:rPr kumimoji="1" lang="ja-JP" altLang="en-US" dirty="0"/>
              <a:t> </a:t>
            </a:r>
            <a:r>
              <a:rPr kumimoji="1" lang="en-US" altLang="ja-JP" dirty="0"/>
              <a:t>Imagery</a:t>
            </a:r>
            <a:r>
              <a:rPr kumimoji="1" lang="ja-JP" altLang="en-US" dirty="0"/>
              <a:t> </a:t>
            </a:r>
            <a:r>
              <a:rPr kumimoji="1" lang="en-US" altLang="ja-JP" dirty="0" err="1"/>
              <a:t>Basemap</a:t>
            </a:r>
            <a:r>
              <a:rPr kumimoji="1" lang="ja-JP" altLang="en-US" dirty="0"/>
              <a:t>は、定期的に新しい画像に更新されます。更新が行われると、以前の画像は置き換えられ、表示できなくなります。ほとんどの場合、更新された画像のほうが、最新で優れているため、それらを利用することをお薦めしていますが、以下のような例外もあります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- </a:t>
            </a:r>
            <a:r>
              <a:rPr lang="ja-JP" altLang="en-US" dirty="0"/>
              <a:t>以前の画像の方が</a:t>
            </a:r>
            <a:r>
              <a:rPr lang="en-US" altLang="ja-JP" dirty="0"/>
              <a:t>GIS</a:t>
            </a:r>
            <a:r>
              <a:rPr lang="ja-JP" altLang="en-US" dirty="0"/>
              <a:t>レイヤーとの整合性がとれている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-</a:t>
            </a:r>
            <a:r>
              <a:rPr lang="ja-JP" altLang="en-US" dirty="0"/>
              <a:t> 以前の画像の方が影や雲、雪が少ない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- </a:t>
            </a:r>
            <a:r>
              <a:rPr lang="ja-JP" altLang="en-US" dirty="0"/>
              <a:t>開発や災害などの変化を過去にさかのぼって確認したい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これらの場合に、</a:t>
            </a:r>
            <a:r>
              <a:rPr lang="en-US" altLang="ja-JP" dirty="0"/>
              <a:t>World</a:t>
            </a:r>
            <a:r>
              <a:rPr lang="ja-JP" altLang="en-US" dirty="0"/>
              <a:t> </a:t>
            </a:r>
            <a:r>
              <a:rPr lang="en-US" altLang="ja-JP" dirty="0"/>
              <a:t>Imagery</a:t>
            </a:r>
            <a:r>
              <a:rPr lang="ja-JP" altLang="en-US" dirty="0"/>
              <a:t> </a:t>
            </a:r>
            <a:r>
              <a:rPr lang="en-US" altLang="ja-JP" dirty="0" err="1"/>
              <a:t>Wayback</a:t>
            </a:r>
            <a:r>
              <a:rPr lang="ja-JP" altLang="en-US" dirty="0"/>
              <a:t>を利用して過去の画像にさかのぼることができます。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521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B4ADDB-EC51-4C29-A758-61D8B9F7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World Imagery </a:t>
            </a:r>
            <a:r>
              <a:rPr kumimoji="1" lang="en-US" altLang="ja-JP" dirty="0" err="1"/>
              <a:t>Wayback</a:t>
            </a:r>
            <a:r>
              <a:rPr kumimoji="1" lang="en-US" altLang="ja-JP" dirty="0"/>
              <a:t> App</a:t>
            </a:r>
            <a:r>
              <a:rPr kumimoji="1" lang="ja-JP" altLang="en-US" dirty="0"/>
              <a:t>とは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16DFDDC-8BC7-4AA2-B201-C6F25C92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12F6FF-B3D5-483A-B73E-5649EF676E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err="1"/>
              <a:t>Wayback</a:t>
            </a:r>
            <a:r>
              <a:rPr kumimoji="1" lang="ja-JP" altLang="en-US" dirty="0"/>
              <a:t> </a:t>
            </a:r>
            <a:r>
              <a:rPr kumimoji="1" lang="en-US" altLang="ja-JP" dirty="0"/>
              <a:t>App</a:t>
            </a:r>
            <a:r>
              <a:rPr kumimoji="1" lang="ja-JP" altLang="en-US" dirty="0"/>
              <a:t>の画像を利用することでオンラインアーカイブを利用する方法と</a:t>
            </a:r>
            <a:r>
              <a:rPr kumimoji="1" lang="en-US" altLang="ja-JP" dirty="0" err="1"/>
              <a:t>Wayback</a:t>
            </a:r>
            <a:r>
              <a:rPr kumimoji="1" lang="ja-JP" altLang="en-US" dirty="0"/>
              <a:t>アプリを利用する方法の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種類があります。</a:t>
            </a:r>
            <a:r>
              <a:rPr kumimoji="1" lang="en-US" altLang="ja-JP" dirty="0" err="1"/>
              <a:t>Wayback</a:t>
            </a:r>
            <a:r>
              <a:rPr kumimoji="1" lang="ja-JP" altLang="en-US" dirty="0"/>
              <a:t> </a:t>
            </a:r>
            <a:r>
              <a:rPr kumimoji="1" lang="en-US" altLang="ja-JP" dirty="0"/>
              <a:t>App</a:t>
            </a:r>
            <a:r>
              <a:rPr lang="ja-JP" altLang="en-US" dirty="0"/>
              <a:t>は、</a:t>
            </a:r>
            <a:r>
              <a:rPr lang="en-US" altLang="ja-JP" dirty="0" err="1"/>
              <a:t>Wayback</a:t>
            </a:r>
            <a:r>
              <a:rPr lang="ja-JP" altLang="en-US" dirty="0"/>
              <a:t>画像を最大限に活用できる最も簡単なやり方に</a:t>
            </a:r>
            <a:r>
              <a:rPr lang="ja-JP" altLang="en-US"/>
              <a:t>なります。この</a:t>
            </a:r>
            <a:r>
              <a:rPr lang="ja-JP" altLang="en-US" dirty="0"/>
              <a:t>アプリ</a:t>
            </a:r>
            <a:r>
              <a:rPr lang="ja-JP" altLang="en-US"/>
              <a:t>は、選択した</a:t>
            </a:r>
            <a:r>
              <a:rPr lang="ja-JP" altLang="en-US" dirty="0"/>
              <a:t>画像から</a:t>
            </a:r>
            <a:r>
              <a:rPr lang="en-US" altLang="ja-JP" dirty="0" err="1"/>
              <a:t>Webmap</a:t>
            </a:r>
            <a:r>
              <a:rPr lang="ja-JP" altLang="en-US" dirty="0"/>
              <a:t>を保存したり、スワイプ操作で異なる日付の画像を比較したり、画像をアニメーションで表示したりすることができます。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511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6BBCB9-B4A3-412D-BA87-3EA80FA6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Step1 </a:t>
            </a:r>
            <a:r>
              <a:rPr kumimoji="1" lang="en-US" altLang="ja-JP" dirty="0" err="1">
                <a:hlinkClick r:id="rId2"/>
              </a:rPr>
              <a:t>Wayback</a:t>
            </a:r>
            <a:r>
              <a:rPr kumimoji="1" lang="en-US" altLang="ja-JP" dirty="0">
                <a:hlinkClick r:id="rId2"/>
              </a:rPr>
              <a:t> app. </a:t>
            </a:r>
            <a:r>
              <a:rPr kumimoji="1" lang="ja-JP" altLang="en-US" dirty="0"/>
              <a:t>を立ち上げます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A565F4B-BFF0-4F0E-805E-284CC362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8A3AD6F-74E7-40D0-8FC4-2124A665C0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同様に</a:t>
            </a:r>
            <a:r>
              <a:rPr lang="en-US" altLang="ja-JP" dirty="0"/>
              <a:t>ArcGIS</a:t>
            </a:r>
            <a:r>
              <a:rPr lang="ja-JP" altLang="en-US" dirty="0"/>
              <a:t> </a:t>
            </a:r>
            <a:r>
              <a:rPr lang="en-US" altLang="ja-JP" dirty="0"/>
              <a:t>Living</a:t>
            </a:r>
            <a:r>
              <a:rPr lang="ja-JP" altLang="en-US" dirty="0"/>
              <a:t> </a:t>
            </a:r>
            <a:r>
              <a:rPr lang="en-US" altLang="ja-JP" dirty="0"/>
              <a:t>Atlas</a:t>
            </a:r>
            <a:r>
              <a:rPr lang="ja-JP" altLang="en-US" dirty="0"/>
              <a:t>にある「</a:t>
            </a:r>
            <a:r>
              <a:rPr lang="en-US" altLang="ja-JP" dirty="0">
                <a:hlinkClick r:id="rId3"/>
              </a:rPr>
              <a:t>Apps tab of the ArcGIS Living Atlas website</a:t>
            </a:r>
            <a:r>
              <a:rPr lang="ja-JP" altLang="en-US" dirty="0"/>
              <a:t>」のアプリタブを開くか、</a:t>
            </a:r>
            <a:r>
              <a:rPr lang="en-US" altLang="ja-JP" dirty="0"/>
              <a:t>ArcGIS</a:t>
            </a:r>
            <a:r>
              <a:rPr lang="ja-JP" altLang="en-US" dirty="0"/>
              <a:t> </a:t>
            </a:r>
            <a:r>
              <a:rPr lang="en-US" altLang="ja-JP" dirty="0"/>
              <a:t>Online</a:t>
            </a:r>
            <a:r>
              <a:rPr lang="ja-JP" altLang="en-US" dirty="0"/>
              <a:t>にて「</a:t>
            </a:r>
            <a:r>
              <a:rPr lang="en-US" altLang="ja-JP" dirty="0" err="1">
                <a:hlinkClick r:id="rId4"/>
              </a:rPr>
              <a:t>Wayback</a:t>
            </a:r>
            <a:r>
              <a:rPr lang="ja-JP" altLang="en-US" dirty="0">
                <a:hlinkClick r:id="rId4"/>
              </a:rPr>
              <a:t> </a:t>
            </a:r>
            <a:r>
              <a:rPr lang="en-US" altLang="ja-JP" dirty="0">
                <a:hlinkClick r:id="rId4"/>
              </a:rPr>
              <a:t>Imagery</a:t>
            </a:r>
            <a:r>
              <a:rPr lang="ja-JP" altLang="en-US" dirty="0"/>
              <a:t>」グループを検索して見つけ出すこともできます。アプリをお気に入りに登録すれば、次回以降すぐにアクセスできます。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2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D6785-A94E-4107-B281-6D309109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Step2</a:t>
            </a:r>
            <a:r>
              <a:rPr kumimoji="1" lang="ja-JP" altLang="en-US" dirty="0"/>
              <a:t>　興味ある地域にズームインします。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B6DB94-4E6D-4659-ADC7-9CDDA711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6605F9F-A9B5-46AB-88B6-6755D738E2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46734" y="1533525"/>
            <a:ext cx="6991350" cy="379095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88085A-67C7-49AB-842A-ACF70B71E7E6}"/>
              </a:ext>
            </a:extLst>
          </p:cNvPr>
          <p:cNvSpPr txBox="1"/>
          <p:nvPr/>
        </p:nvSpPr>
        <p:spPr>
          <a:xfrm>
            <a:off x="3502918" y="6020917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</a:rPr>
              <a:t>今回は、</a:t>
            </a:r>
            <a:r>
              <a:rPr kumimoji="1" lang="en-US" altLang="ja-JP" sz="2400" dirty="0">
                <a:solidFill>
                  <a:srgbClr val="003366"/>
                </a:solidFill>
              </a:rPr>
              <a:t>San</a:t>
            </a:r>
            <a:r>
              <a:rPr kumimoji="1" lang="ja-JP" altLang="en-US" sz="2400" dirty="0">
                <a:solidFill>
                  <a:srgbClr val="003366"/>
                </a:solidFill>
              </a:rPr>
              <a:t> </a:t>
            </a:r>
            <a:r>
              <a:rPr kumimoji="1" lang="en-US" altLang="ja-JP" sz="2400" dirty="0">
                <a:solidFill>
                  <a:srgbClr val="003366"/>
                </a:solidFill>
              </a:rPr>
              <a:t>Diego</a:t>
            </a:r>
            <a:r>
              <a:rPr kumimoji="1" lang="ja-JP" altLang="en-US" sz="2400" dirty="0">
                <a:solidFill>
                  <a:srgbClr val="003366"/>
                </a:solidFill>
              </a:rPr>
              <a:t>を選択</a:t>
            </a:r>
          </a:p>
        </p:txBody>
      </p:sp>
    </p:spTree>
    <p:extLst>
      <p:ext uri="{BB962C8B-B14F-4D97-AF65-F5344CB8AC3E}">
        <p14:creationId xmlns:p14="http://schemas.microsoft.com/office/powerpoint/2010/main" val="373975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E941C2-D02A-4132-9E3E-0C811B5E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1" y="285728"/>
            <a:ext cx="11428592" cy="1214446"/>
          </a:xfrm>
        </p:spPr>
        <p:txBody>
          <a:bodyPr anchor="ctr">
            <a:normAutofit/>
          </a:bodyPr>
          <a:lstStyle/>
          <a:p>
            <a:r>
              <a:rPr kumimoji="1" lang="en-US" altLang="ja-JP" dirty="0"/>
              <a:t>Step3</a:t>
            </a:r>
            <a:r>
              <a:rPr kumimoji="1" lang="ja-JP" altLang="en-US" dirty="0"/>
              <a:t>　利用可能な画像を調べます　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729518E-32FD-485E-BD38-7AD75425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981" y="6633376"/>
            <a:ext cx="1199844" cy="180000"/>
          </a:xfrm>
        </p:spPr>
        <p:txBody>
          <a:bodyPr wrap="none"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6D8D73-5CCF-4F61-B888-3E7B558CA84A}" type="slidenum">
              <a:rPr lang="ja-JP" altLang="en-US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ja-JP" altLang="en-US" sz="300"/>
          </a:p>
        </p:txBody>
      </p:sp>
      <p:pic>
        <p:nvPicPr>
          <p:cNvPr id="6" name="コンテンツ プレースホルダー 5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D98EF90-D113-41BE-809B-E658A10B46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52485" y="1500175"/>
            <a:ext cx="6285444" cy="4635515"/>
          </a:xfrm>
          <a:noFill/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544F5A-9C38-445A-94A2-8136502543DB}"/>
              </a:ext>
            </a:extLst>
          </p:cNvPr>
          <p:cNvSpPr/>
          <p:nvPr/>
        </p:nvSpPr>
        <p:spPr>
          <a:xfrm>
            <a:off x="3430910" y="3284984"/>
            <a:ext cx="2304256" cy="36004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638FCF-0CEA-460F-A0C0-BE66D52AA7CB}"/>
              </a:ext>
            </a:extLst>
          </p:cNvPr>
          <p:cNvSpPr txBox="1"/>
          <p:nvPr/>
        </p:nvSpPr>
        <p:spPr>
          <a:xfrm>
            <a:off x="910630" y="6233266"/>
            <a:ext cx="102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3366"/>
                </a:solidFill>
              </a:rPr>
              <a:t>Only version with local change </a:t>
            </a:r>
            <a:r>
              <a:rPr kumimoji="1" lang="ja-JP" altLang="en-US" sz="2000" dirty="0">
                <a:solidFill>
                  <a:srgbClr val="003366"/>
                </a:solidFill>
              </a:rPr>
              <a:t>にチェックを入れることで対象画像が表示されます。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200140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A4A37-24B4-44A4-9DB1-AADC491F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Step4-1</a:t>
            </a:r>
            <a:r>
              <a:rPr kumimoji="1" lang="ja-JP" altLang="en-US" dirty="0"/>
              <a:t>　マップに追加するレイヤーを選択します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4572B89-A8FC-4E73-814D-58B89177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835F92D-4740-4FE6-AD7C-FDEA83B06E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99760" y="1500188"/>
            <a:ext cx="8990892" cy="4635500"/>
          </a:xfr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01597A-140C-44C1-91BF-CD7DCC301540}"/>
              </a:ext>
            </a:extLst>
          </p:cNvPr>
          <p:cNvSpPr txBox="1"/>
          <p:nvPr/>
        </p:nvSpPr>
        <p:spPr>
          <a:xfrm>
            <a:off x="924559" y="6213096"/>
            <a:ext cx="1034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</a:rPr>
              <a:t>レイヤーにカーソルを合わせると、地図上にプレビューが表示されます。</a:t>
            </a:r>
          </a:p>
        </p:txBody>
      </p:sp>
    </p:spTree>
    <p:extLst>
      <p:ext uri="{BB962C8B-B14F-4D97-AF65-F5344CB8AC3E}">
        <p14:creationId xmlns:p14="http://schemas.microsoft.com/office/powerpoint/2010/main" val="410935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577FBD-77B5-4B7B-93D1-01C4658B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Step4-2 </a:t>
            </a:r>
            <a:r>
              <a:rPr kumimoji="1" lang="ja-JP" altLang="en-US" dirty="0"/>
              <a:t>撮影時期の確認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074504B-F003-4506-BA56-C806C5A4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5B0EB44-853E-492C-8B02-386B0E50A0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7354" y="1500188"/>
            <a:ext cx="9695705" cy="4635500"/>
          </a:xfrm>
        </p:spPr>
      </p:pic>
    </p:spTree>
    <p:extLst>
      <p:ext uri="{BB962C8B-B14F-4D97-AF65-F5344CB8AC3E}">
        <p14:creationId xmlns:p14="http://schemas.microsoft.com/office/powerpoint/2010/main" val="64404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A99A67-8ADA-439F-9506-45C80486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Step4-3 </a:t>
            </a:r>
            <a:r>
              <a:rPr kumimoji="1" lang="ja-JP" altLang="en-US" dirty="0"/>
              <a:t>スワイプモードの使用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5C71C49-C588-4657-BF01-1A3D0155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D8D73-5CCF-4F61-B888-3E7B558CA84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FFBD9B59-E7C3-438E-A4A9-AAED88AEE9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6654" y="1295200"/>
            <a:ext cx="9584072" cy="4635500"/>
          </a:xfr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C3924F9-DAEC-4168-B03E-D3D4C3FFAD95}"/>
              </a:ext>
            </a:extLst>
          </p:cNvPr>
          <p:cNvSpPr/>
          <p:nvPr/>
        </p:nvSpPr>
        <p:spPr>
          <a:xfrm>
            <a:off x="1126654" y="2096872"/>
            <a:ext cx="217171" cy="2880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3270A4-AF03-4CAC-B6D2-D9426044B0D9}"/>
              </a:ext>
            </a:extLst>
          </p:cNvPr>
          <p:cNvSpPr txBox="1"/>
          <p:nvPr/>
        </p:nvSpPr>
        <p:spPr>
          <a:xfrm>
            <a:off x="380911" y="6233344"/>
            <a:ext cx="11572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3366"/>
                </a:solidFill>
              </a:rPr>
              <a:t>左タブのスワイプを選択すると、左右で年代の子となった画像を比較できます。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295220768"/>
      </p:ext>
    </p:extLst>
  </p:cSld>
  <p:clrMapOvr>
    <a:masterClrMapping/>
  </p:clrMapOvr>
</p:sld>
</file>

<file path=ppt/theme/theme1.xml><?xml version="1.0" encoding="utf-8"?>
<a:theme xmlns:a="http://schemas.openxmlformats.org/drawingml/2006/main" name="2020-01-01 Esri Japan Template 2019 White01_16x9_GCF">
  <a:themeElements>
    <a:clrScheme name="ユーザー定義 9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1779BF"/>
      </a:accent1>
      <a:accent2>
        <a:srgbClr val="35AC46"/>
      </a:accent2>
      <a:accent3>
        <a:srgbClr val="B4CF57"/>
      </a:accent3>
      <a:accent4>
        <a:srgbClr val="DA4D1E"/>
      </a:accent4>
      <a:accent5>
        <a:srgbClr val="E29836"/>
      </a:accent5>
      <a:accent6>
        <a:srgbClr val="7F4A98"/>
      </a:accent6>
      <a:hlink>
        <a:srgbClr val="9BCDFF"/>
      </a:hlink>
      <a:folHlink>
        <a:srgbClr val="8C8C8C"/>
      </a:folHlink>
    </a:clrScheme>
    <a:fontScheme name="ESRI Japan">
      <a:majorFont>
        <a:latin typeface="メイリオ"/>
        <a:ea typeface="メイリオ"/>
        <a:cs typeface="メイリオ"/>
      </a:majorFont>
      <a:minorFont>
        <a:latin typeface="メイリオ"/>
        <a:ea typeface="メイリオ"/>
        <a:cs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sz="2400" dirty="0" smtClean="0">
            <a:solidFill>
              <a:srgbClr val="0033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F572186D-F66F-411A-9C8D-9753A629DE97}" vid="{8AE76184-D7EE-44EE-849E-F7D714B6121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019D1B2-50E4-4192-9539-FEE91B55532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6672C3E-D22F-4FA4-9D07-31D97F1F80D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0E3CC31-A889-427A-AAE7-99FE6C5C7323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4830C51-8A93-44BC-BA64-A8B2E599F02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EBE1879-D344-4D28-9179-519406D8FE8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A75D6E2-50F0-49F8-A01C-D0755786C17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42916CA-E976-4046-8CDA-BF165BC2580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30B6C58-0F80-4CCE-945A-394C53A5AC0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5048E9D-8F78-450D-8CD1-BC3DE39767F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2199E8E-BBF6-4F69-8576-27D669F6D53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4DEBED4-0C49-4E98-B58E-F31203BD7FA9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060CDD2-73B1-4D5A-A0E1-FA745C036AD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64D6234-BE3C-41EA-BECB-0F7056ACE46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469D014-8F31-4C93-B938-88D78A625C3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B55923B-2366-4C3F-8E34-54DB028CA1E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2022-01-01 Esri Japan Template 2022 White01_16x9</Template>
  <TotalTime>152</TotalTime>
  <Words>467</Words>
  <Application>Microsoft Office PowerPoint</Application>
  <PresentationFormat>ユーザー設定</PresentationFormat>
  <Paragraphs>39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Avenir Next W01</vt:lpstr>
      <vt:lpstr>ＭＳ Ｐゴシック</vt:lpstr>
      <vt:lpstr>メイリオ</vt:lpstr>
      <vt:lpstr>Calibri</vt:lpstr>
      <vt:lpstr>Wingdings</vt:lpstr>
      <vt:lpstr>2020-01-01 Esri Japan Template 2019 White01_16x9_GCF</vt:lpstr>
      <vt:lpstr>Living Atlas：過去の画像データ表示 ~ World Imagery Wayback ~ </vt:lpstr>
      <vt:lpstr>World Imagery Basemapとは</vt:lpstr>
      <vt:lpstr>World Imagery Wayback Appとは</vt:lpstr>
      <vt:lpstr>Step1 Wayback app. を立ち上げます</vt:lpstr>
      <vt:lpstr>Step2　興味ある地域にズームインします。</vt:lpstr>
      <vt:lpstr>Step3　利用可能な画像を調べます　</vt:lpstr>
      <vt:lpstr>Step4-1　マップに追加するレイヤーを選択します</vt:lpstr>
      <vt:lpstr>Step4-2 撮影時期の確認</vt:lpstr>
      <vt:lpstr>Step4-3 スワイプモードの使用</vt:lpstr>
      <vt:lpstr>Step4-4 追加アイコンをクリックして、マップキューにレイヤーを追加します</vt:lpstr>
      <vt:lpstr>Step5 Webマップを作成します</vt:lpstr>
      <vt:lpstr>Step6 アニメーション作成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Atlas：過去の画像データ表示 ~ World Imagery Wayback ~</dc:title>
  <dc:creator>EJ 土田 雅代/TSUCHIDA Masayo</dc:creator>
  <cp:lastModifiedBy>EJ 土田 雅代/TSUCHIDA Masayo</cp:lastModifiedBy>
  <cp:revision>12</cp:revision>
  <dcterms:created xsi:type="dcterms:W3CDTF">2022-07-28T04:11:07Z</dcterms:created>
  <dcterms:modified xsi:type="dcterms:W3CDTF">2022-07-28T06:43:24Z</dcterms:modified>
</cp:coreProperties>
</file>